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1509" r:id="rId5"/>
    <p:sldId id="1156" r:id="rId6"/>
    <p:sldId id="1514" r:id="rId7"/>
    <p:sldId id="1502" r:id="rId8"/>
    <p:sldId id="1515" r:id="rId9"/>
    <p:sldId id="1188" r:id="rId10"/>
    <p:sldId id="1190" r:id="rId11"/>
    <p:sldId id="1517" r:id="rId12"/>
    <p:sldId id="1525" r:id="rId13"/>
    <p:sldId id="1513" r:id="rId14"/>
    <p:sldId id="1191" r:id="rId15"/>
    <p:sldId id="1192" r:id="rId16"/>
    <p:sldId id="1519" r:id="rId17"/>
    <p:sldId id="1193" r:id="rId18"/>
    <p:sldId id="1520" r:id="rId19"/>
    <p:sldId id="1194" r:id="rId20"/>
    <p:sldId id="1195" r:id="rId21"/>
    <p:sldId id="1521" r:id="rId22"/>
    <p:sldId id="1510" r:id="rId23"/>
    <p:sldId id="1196" r:id="rId24"/>
    <p:sldId id="1197" r:id="rId25"/>
    <p:sldId id="1524" r:id="rId26"/>
    <p:sldId id="1523" r:id="rId27"/>
    <p:sldId id="115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3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03021725853497E-2"/>
          <c:y val="5.7682537140409239E-2"/>
          <c:w val="0.94166472363984666"/>
          <c:h val="0.81622226932632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002060">
                <a:alpha val="50000"/>
              </a:srgbClr>
            </a:solidFill>
            <a:ln w="9525" cap="flat" cmpd="sng" algn="ctr">
              <a:noFill/>
              <a:round/>
            </a:ln>
            <a:effectLst/>
          </c:spPr>
          <c:invertIfNegative val="0"/>
          <c:trendline>
            <c:spPr>
              <a:ln w="9525" cap="rnd">
                <a:solidFill>
                  <a:srgbClr val="0086E8">
                    <a:alpha val="70000"/>
                  </a:srgbClr>
                </a:solidFill>
              </a:ln>
              <a:effectLst/>
            </c:spPr>
            <c:trendlineType val="power"/>
            <c:dispRSqr val="0"/>
            <c:dispEq val="0"/>
          </c:trendline>
          <c:cat>
            <c:strRef>
              <c:f>Sheet1!$A$2:$A$9</c:f>
              <c:strCache>
                <c:ptCount val="8"/>
                <c:pt idx="0">
                  <c:v>Ευρωπαϊκή Ένωση</c:v>
                </c:pt>
                <c:pt idx="1">
                  <c:v>ΟΗΕ</c:v>
                </c:pt>
                <c:pt idx="2">
                  <c:v>ΝΑΤΟ</c:v>
                </c:pt>
                <c:pt idx="3">
                  <c:v>Γερμανία</c:v>
                </c:pt>
                <c:pt idx="4">
                  <c:v>Γαλλία</c:v>
                </c:pt>
                <c:pt idx="5">
                  <c:v>Ρωσία</c:v>
                </c:pt>
                <c:pt idx="6">
                  <c:v>ΗΠΑ</c:v>
                </c:pt>
                <c:pt idx="7">
                  <c:v>Μ. Βρετανία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75</c:v>
                </c:pt>
                <c:pt idx="1">
                  <c:v>63</c:v>
                </c:pt>
                <c:pt idx="2">
                  <c:v>49</c:v>
                </c:pt>
                <c:pt idx="3">
                  <c:v>61</c:v>
                </c:pt>
                <c:pt idx="4">
                  <c:v>59</c:v>
                </c:pt>
                <c:pt idx="5">
                  <c:v>33</c:v>
                </c:pt>
                <c:pt idx="6">
                  <c:v>36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7-C24D-9386-BDE9FAC441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2060">
                <a:alpha val="75000"/>
              </a:srgbClr>
            </a:soli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Ευρωπαϊκή Ένωση</c:v>
                </c:pt>
                <c:pt idx="1">
                  <c:v>ΟΗΕ</c:v>
                </c:pt>
                <c:pt idx="2">
                  <c:v>ΝΑΤΟ</c:v>
                </c:pt>
                <c:pt idx="3">
                  <c:v>Γερμανία</c:v>
                </c:pt>
                <c:pt idx="4">
                  <c:v>Γαλλία</c:v>
                </c:pt>
                <c:pt idx="5">
                  <c:v>Ρωσία</c:v>
                </c:pt>
                <c:pt idx="6">
                  <c:v>ΗΠΑ</c:v>
                </c:pt>
                <c:pt idx="7">
                  <c:v>Μ. Βρετανία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66</c:v>
                </c:pt>
                <c:pt idx="1">
                  <c:v>67</c:v>
                </c:pt>
                <c:pt idx="2">
                  <c:v>53</c:v>
                </c:pt>
                <c:pt idx="3">
                  <c:v>53</c:v>
                </c:pt>
                <c:pt idx="4">
                  <c:v>49</c:v>
                </c:pt>
                <c:pt idx="5">
                  <c:v>33</c:v>
                </c:pt>
                <c:pt idx="6">
                  <c:v>43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B7-C24D-9386-BDE9FAC441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Ευρωπαϊκή Ένωση</c:v>
                </c:pt>
                <c:pt idx="1">
                  <c:v>ΟΗΕ</c:v>
                </c:pt>
                <c:pt idx="2">
                  <c:v>ΝΑΤΟ</c:v>
                </c:pt>
                <c:pt idx="3">
                  <c:v>Γερμανία</c:v>
                </c:pt>
                <c:pt idx="4">
                  <c:v>Γαλλία</c:v>
                </c:pt>
                <c:pt idx="5">
                  <c:v>Ρωσία</c:v>
                </c:pt>
                <c:pt idx="6">
                  <c:v>ΗΠΑ</c:v>
                </c:pt>
                <c:pt idx="7">
                  <c:v>Μ. Βρετανία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53</c:v>
                </c:pt>
                <c:pt idx="1">
                  <c:v>53</c:v>
                </c:pt>
                <c:pt idx="2">
                  <c:v>36</c:v>
                </c:pt>
                <c:pt idx="3">
                  <c:v>46</c:v>
                </c:pt>
                <c:pt idx="4">
                  <c:v>45</c:v>
                </c:pt>
                <c:pt idx="5">
                  <c:v>38</c:v>
                </c:pt>
                <c:pt idx="6">
                  <c:v>36</c:v>
                </c:pt>
                <c:pt idx="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B7-C24D-9386-BDE9FAC44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373859776"/>
        <c:axId val="373863584"/>
      </c:barChart>
      <c:catAx>
        <c:axId val="373859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3863584"/>
        <c:crosses val="autoZero"/>
        <c:auto val="1"/>
        <c:lblAlgn val="ctr"/>
        <c:lblOffset val="100"/>
        <c:noMultiLvlLbl val="0"/>
      </c:catAx>
      <c:valAx>
        <c:axId val="373863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3859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3870349539654E-2"/>
          <c:y val="7.1296740081402868E-2"/>
          <c:w val="0.92649481314835647"/>
          <c:h val="0.7812812952670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>
                  <a:alpha val="7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  <a:alpha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dLbl>
              <c:idx val="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b="1" i="0" u="none" strike="noStrike">
                      <a:solidFill>
                        <a:schemeClr val="bg1">
                          <a:lumMod val="85000"/>
                        </a:schemeClr>
                      </a:solidFill>
                      <a:latin typeface="Arial Narrow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59E-4E4C-8CA8-17CBA454947E}"/>
                </c:ext>
              </c:extLst>
            </c:dLbl>
            <c:dLbl>
              <c:idx val="3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b="1" i="0" u="none" strike="noStrike">
                      <a:solidFill>
                        <a:schemeClr val="bg1">
                          <a:lumMod val="85000"/>
                        </a:schemeClr>
                      </a:solidFill>
                      <a:latin typeface="Arial Narrow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59E-4E4C-8CA8-17CBA454947E}"/>
                </c:ext>
              </c:extLst>
            </c:dLbl>
            <c:dLbl>
              <c:idx val="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b="1" i="0" u="none" strike="noStrike">
                      <a:solidFill>
                        <a:schemeClr val="bg1">
                          <a:lumMod val="85000"/>
                        </a:schemeClr>
                      </a:solidFill>
                      <a:latin typeface="Arial Narrow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59E-4E4C-8CA8-17CBA454947E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Θετική</c:v>
                </c:pt>
                <c:pt idx="1">
                  <c:v>Μάλλον θετική</c:v>
                </c:pt>
                <c:pt idx="2">
                  <c:v>Μάλλον αρνητική</c:v>
                </c:pt>
                <c:pt idx="3">
                  <c:v>Αρνητική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32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70564960"/>
        <c:axId val="570570944"/>
      </c:barChart>
      <c:catAx>
        <c:axId val="57056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bg1">
                    <a:lumMod val="8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70944"/>
        <c:crosses val="autoZero"/>
        <c:auto val="1"/>
        <c:lblAlgn val="ctr"/>
        <c:lblOffset val="100"/>
        <c:noMultiLvlLbl val="1"/>
      </c:catAx>
      <c:valAx>
        <c:axId val="570570944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0564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64127712263842"/>
          <c:y val="7.9637011595402124E-2"/>
          <c:w val="0.60486919094800851"/>
          <c:h val="0.84463496483289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A4D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D8-49CB-B217-D918ECDC592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Ναι, το γνώριζα</c:v>
                </c:pt>
                <c:pt idx="1">
                  <c:v>Κάτι έχω ακούσει</c:v>
                </c:pt>
                <c:pt idx="2">
                  <c:v>Δεν το γνώριζα</c:v>
                </c:pt>
                <c:pt idx="3">
                  <c:v>ΔΓ/ΔΑ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20</c:v>
                </c:pt>
                <c:pt idx="2">
                  <c:v>21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70562240"/>
        <c:axId val="570565504"/>
      </c:barChart>
      <c:catAx>
        <c:axId val="570562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65504"/>
        <c:crosses val="autoZero"/>
        <c:auto val="1"/>
        <c:lblAlgn val="ctr"/>
        <c:lblOffset val="100"/>
        <c:noMultiLvlLbl val="1"/>
      </c:catAx>
      <c:valAx>
        <c:axId val="570565504"/>
        <c:scaling>
          <c:orientation val="minMax"/>
          <c:min val="0"/>
        </c:scaling>
        <c:delete val="0"/>
        <c:axPos val="t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0562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3870349539654E-2"/>
          <c:y val="7.1296740081402868E-2"/>
          <c:w val="0.92649481314835647"/>
          <c:h val="0.7812812952670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DA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5DA2">
                  <a:alpha val="7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Πολύ</c:v>
                </c:pt>
                <c:pt idx="1">
                  <c:v>Αρκετά</c:v>
                </c:pt>
                <c:pt idx="2">
                  <c:v>Λίγο</c:v>
                </c:pt>
                <c:pt idx="3">
                  <c:v>Καθόλου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</c:v>
                </c:pt>
                <c:pt idx="1">
                  <c:v>31</c:v>
                </c:pt>
                <c:pt idx="2">
                  <c:v>11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70574752"/>
        <c:axId val="570561696"/>
      </c:barChart>
      <c:catAx>
        <c:axId val="57057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61696"/>
        <c:crosses val="autoZero"/>
        <c:auto val="1"/>
        <c:lblAlgn val="ctr"/>
        <c:lblOffset val="100"/>
        <c:noMultiLvlLbl val="1"/>
      </c:catAx>
      <c:valAx>
        <c:axId val="570561696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0574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3870349539654E-2"/>
          <c:y val="7.1296740081402868E-2"/>
          <c:w val="0.92649481314835647"/>
          <c:h val="0.7812812952670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DA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5DA2">
                  <a:alpha val="7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  <a:alpha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dLbl>
              <c:idx val="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b="1" i="0" u="none" strike="noStrike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arrow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9E-4E4C-8CA8-17CBA454947E}"/>
                </c:ext>
              </c:extLst>
            </c:dLbl>
            <c:dLbl>
              <c:idx val="1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b="1" i="0" u="none" strike="noStrike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arrow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59E-4E4C-8CA8-17CBA454947E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bg1">
                        <a:lumMod val="8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Πολύ</c:v>
                </c:pt>
                <c:pt idx="1">
                  <c:v>Αρκετά</c:v>
                </c:pt>
                <c:pt idx="2">
                  <c:v>Λίγο</c:v>
                </c:pt>
                <c:pt idx="3">
                  <c:v>Καθόλου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</c:v>
                </c:pt>
                <c:pt idx="1">
                  <c:v>31</c:v>
                </c:pt>
                <c:pt idx="2">
                  <c:v>11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70574752"/>
        <c:axId val="570561696"/>
      </c:barChart>
      <c:catAx>
        <c:axId val="57057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bg1">
                    <a:lumMod val="8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61696"/>
        <c:crosses val="autoZero"/>
        <c:auto val="1"/>
        <c:lblAlgn val="ctr"/>
        <c:lblOffset val="100"/>
        <c:noMultiLvlLbl val="1"/>
      </c:catAx>
      <c:valAx>
        <c:axId val="570561696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0574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2154411706779"/>
          <c:y val="6.6643532161690291E-2"/>
          <c:w val="0.57848363847257267"/>
          <c:h val="0.89632516467364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5A-42F2-9B5E-CCF2C64650F2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5A-42F2-9B5E-CCF2C64650F2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5A-42F2-9B5E-CCF2C64650F2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5A-42F2-9B5E-CCF2C64650F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05A-42F2-9B5E-CCF2C64650F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05A-42F2-9B5E-CCF2C64650F2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005A-42F2-9B5E-CCF2C64650F2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005A-42F2-9B5E-CCF2C64650F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05A-42F2-9B5E-CCF2C64650F2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005A-42F2-9B5E-CCF2C64650F2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2-005A-42F2-9B5E-CCF2C64650F2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4-005A-42F2-9B5E-CCF2C64650F2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6-005A-42F2-9B5E-CCF2C64650F2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8-005A-42F2-9B5E-CCF2C64650F2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A-005A-42F2-9B5E-CCF2C64650F2}"/>
              </c:ext>
            </c:extLst>
          </c:dPt>
          <c:dPt>
            <c:idx val="18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C-005A-42F2-9B5E-CCF2C64650F2}"/>
              </c:ext>
            </c:extLst>
          </c:dPt>
          <c:dPt>
            <c:idx val="19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E-005A-42F2-9B5E-CCF2C64650F2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Άνδρας</c:v>
                </c:pt>
                <c:pt idx="1">
                  <c:v>Γυναίκα</c:v>
                </c:pt>
                <c:pt idx="2">
                  <c:v>17-34</c:v>
                </c:pt>
                <c:pt idx="3">
                  <c:v>35-54</c:v>
                </c:pt>
                <c:pt idx="4">
                  <c:v>55-64</c:v>
                </c:pt>
                <c:pt idx="5">
                  <c:v>65+</c:v>
                </c:pt>
                <c:pt idx="6">
                  <c:v>Αττική</c:v>
                </c:pt>
                <c:pt idx="7">
                  <c:v>Βόρεια Ελλάδα</c:v>
                </c:pt>
                <c:pt idx="8">
                  <c:v>Κεντρική Ελλάδα</c:v>
                </c:pt>
                <c:pt idx="9">
                  <c:v>Αιγαίο-Κρήτη</c:v>
                </c:pt>
                <c:pt idx="10">
                  <c:v>Έως 12.000€</c:v>
                </c:pt>
                <c:pt idx="11">
                  <c:v>12.000-20.000€</c:v>
                </c:pt>
                <c:pt idx="12">
                  <c:v>20.000-30.000€</c:v>
                </c:pt>
                <c:pt idx="13">
                  <c:v>30.000€+</c:v>
                </c:pt>
                <c:pt idx="14">
                  <c:v>Κατώτερη/Μέση-κατώτερη</c:v>
                </c:pt>
                <c:pt idx="15">
                  <c:v>Μεσαία</c:v>
                </c:pt>
                <c:pt idx="16">
                  <c:v>Ανώτερη/Μέση-ανώτερη</c:v>
                </c:pt>
                <c:pt idx="17">
                  <c:v>Ποδόσφαιρο</c:v>
                </c:pt>
                <c:pt idx="18">
                  <c:v>Μπάσκετ</c:v>
                </c:pt>
                <c:pt idx="19">
                  <c:v>Στίβο</c:v>
                </c:pt>
                <c:pt idx="20">
                  <c:v>Μηχανοκίνητο αθλητισμό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76</c:v>
                </c:pt>
                <c:pt idx="1">
                  <c:v>69</c:v>
                </c:pt>
                <c:pt idx="2">
                  <c:v>61</c:v>
                </c:pt>
                <c:pt idx="3">
                  <c:v>72</c:v>
                </c:pt>
                <c:pt idx="4">
                  <c:v>74</c:v>
                </c:pt>
                <c:pt idx="5">
                  <c:v>81</c:v>
                </c:pt>
                <c:pt idx="6">
                  <c:v>76</c:v>
                </c:pt>
                <c:pt idx="7">
                  <c:v>65</c:v>
                </c:pt>
                <c:pt idx="8">
                  <c:v>74</c:v>
                </c:pt>
                <c:pt idx="9">
                  <c:v>77</c:v>
                </c:pt>
                <c:pt idx="10">
                  <c:v>73</c:v>
                </c:pt>
                <c:pt idx="11">
                  <c:v>71</c:v>
                </c:pt>
                <c:pt idx="12">
                  <c:v>71</c:v>
                </c:pt>
                <c:pt idx="13">
                  <c:v>76</c:v>
                </c:pt>
                <c:pt idx="14">
                  <c:v>56</c:v>
                </c:pt>
                <c:pt idx="15">
                  <c:v>72</c:v>
                </c:pt>
                <c:pt idx="16">
                  <c:v>76</c:v>
                </c:pt>
                <c:pt idx="17">
                  <c:v>78</c:v>
                </c:pt>
                <c:pt idx="18">
                  <c:v>74</c:v>
                </c:pt>
                <c:pt idx="19">
                  <c:v>70</c:v>
                </c:pt>
                <c:pt idx="2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005A-42F2-9B5E-CCF2C6465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74062576"/>
        <c:axId val="474064208"/>
      </c:barChart>
      <c:catAx>
        <c:axId val="474062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474064208"/>
        <c:crosses val="autoZero"/>
        <c:auto val="1"/>
        <c:lblAlgn val="ctr"/>
        <c:lblOffset val="100"/>
        <c:noMultiLvlLbl val="1"/>
      </c:catAx>
      <c:valAx>
        <c:axId val="474064208"/>
        <c:scaling>
          <c:orientation val="minMax"/>
          <c:min val="0"/>
        </c:scaling>
        <c:delete val="0"/>
        <c:axPos val="t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474062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3870349539654E-2"/>
          <c:y val="7.1296740081402868E-2"/>
          <c:w val="0.92649481314835647"/>
          <c:h val="0.7812812952670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>
                  <a:alpha val="7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Θετικά</c:v>
                </c:pt>
                <c:pt idx="1">
                  <c:v>Μάλλον θετικά</c:v>
                </c:pt>
                <c:pt idx="2">
                  <c:v>Μάλλον αρνητικά</c:v>
                </c:pt>
                <c:pt idx="3">
                  <c:v>Αρνητικά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30</c:v>
                </c:pt>
                <c:pt idx="2">
                  <c:v>5</c:v>
                </c:pt>
                <c:pt idx="3">
                  <c:v>9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70572576"/>
        <c:axId val="570571488"/>
      </c:barChart>
      <c:catAx>
        <c:axId val="57057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71488"/>
        <c:crosses val="autoZero"/>
        <c:auto val="1"/>
        <c:lblAlgn val="ctr"/>
        <c:lblOffset val="100"/>
        <c:noMultiLvlLbl val="1"/>
      </c:catAx>
      <c:valAx>
        <c:axId val="570571488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0572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64127712263842"/>
          <c:y val="7.9637011595402124E-2"/>
          <c:w val="0.60486919094800851"/>
          <c:h val="0.84463496483289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A4D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5E-4116-8003-44A2A3A0595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Ναι, κυρίως στην τηλεόραση</c:v>
                </c:pt>
                <c:pt idx="1">
                  <c:v>Ναι, κυρίως στο διαδίκτυο</c:v>
                </c:pt>
                <c:pt idx="2">
                  <c:v>Όχι, δεν είδα καθόλου στιγμιότυπα</c:v>
                </c:pt>
                <c:pt idx="3">
                  <c:v>ΔΓ/ΔΑ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23</c:v>
                </c:pt>
                <c:pt idx="2">
                  <c:v>41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70568224"/>
        <c:axId val="570572032"/>
      </c:barChart>
      <c:catAx>
        <c:axId val="570568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72032"/>
        <c:crosses val="autoZero"/>
        <c:auto val="1"/>
        <c:lblAlgn val="ctr"/>
        <c:lblOffset val="100"/>
        <c:noMultiLvlLbl val="1"/>
      </c:catAx>
      <c:valAx>
        <c:axId val="570572032"/>
        <c:scaling>
          <c:orientation val="minMax"/>
          <c:min val="0"/>
        </c:scaling>
        <c:delete val="0"/>
        <c:axPos val="t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05682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3870349539654E-2"/>
          <c:y val="7.1296740081402868E-2"/>
          <c:w val="0.92649481314835647"/>
          <c:h val="0.7812812952670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FA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7FAC">
                  <a:alpha val="7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Επιτυχημένη</c:v>
                </c:pt>
                <c:pt idx="1">
                  <c:v>Μάλλον επιτυχημένη</c:v>
                </c:pt>
                <c:pt idx="2">
                  <c:v>Μάλλον αποτυχημένη</c:v>
                </c:pt>
                <c:pt idx="3">
                  <c:v>Αποτυχημένη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31</c:v>
                </c:pt>
                <c:pt idx="2">
                  <c:v>6</c:v>
                </c:pt>
                <c:pt idx="3">
                  <c:v>3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70573120"/>
        <c:axId val="570573664"/>
      </c:barChart>
      <c:catAx>
        <c:axId val="57057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73664"/>
        <c:crosses val="autoZero"/>
        <c:auto val="1"/>
        <c:lblAlgn val="ctr"/>
        <c:lblOffset val="100"/>
        <c:noMultiLvlLbl val="1"/>
      </c:catAx>
      <c:valAx>
        <c:axId val="570573664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05731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3870349539654E-2"/>
          <c:y val="7.1296740081402868E-2"/>
          <c:w val="0.92649481314835647"/>
          <c:h val="0.7812812952670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>
                  <a:alpha val="7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Επιτυχημένη</c:v>
                </c:pt>
                <c:pt idx="1">
                  <c:v>Μάλλον επιτυχημένη</c:v>
                </c:pt>
                <c:pt idx="2">
                  <c:v>Μάλλον αποτυχημένη</c:v>
                </c:pt>
                <c:pt idx="3">
                  <c:v>Αποτυχημένη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43</c:v>
                </c:pt>
                <c:pt idx="2">
                  <c:v>3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70573120"/>
        <c:axId val="570573664"/>
      </c:barChart>
      <c:catAx>
        <c:axId val="57057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73664"/>
        <c:crosses val="autoZero"/>
        <c:auto val="1"/>
        <c:lblAlgn val="ctr"/>
        <c:lblOffset val="100"/>
        <c:noMultiLvlLbl val="1"/>
      </c:catAx>
      <c:valAx>
        <c:axId val="570573664"/>
        <c:scaling>
          <c:orientation val="minMax"/>
          <c:max val="60"/>
          <c:min val="0"/>
        </c:scaling>
        <c:delete val="1"/>
        <c:axPos val="l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5705731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3870349539654E-2"/>
          <c:y val="7.1296740081402868E-2"/>
          <c:w val="0.92649481314835647"/>
          <c:h val="0.7812812952670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FA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E-4E5C-B3FB-93FBDEFA4754}"/>
              </c:ext>
            </c:extLst>
          </c:dPt>
          <c:dPt>
            <c:idx val="1"/>
            <c:invertIfNegative val="0"/>
            <c:bubble3D val="0"/>
            <c:spPr>
              <a:solidFill>
                <a:srgbClr val="007FAC">
                  <a:alpha val="7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E-4E5C-B3FB-93FBDEFA475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E-4E5C-B3FB-93FBDEFA475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CE-4E5C-B3FB-93FBDEFA475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CE-4E5C-B3FB-93FBDEFA475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FECE-4E5C-B3FB-93FBDEFA475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ECE-4E5C-B3FB-93FBDEFA475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ECE-4E5C-B3FB-93FBDEFA475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FECE-4E5C-B3FB-93FBDEFA475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ECE-4E5C-B3FB-93FBDEFA4754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Επιτυχημένη</c:v>
                </c:pt>
                <c:pt idx="1">
                  <c:v>Μάλλον επιτυχημένη</c:v>
                </c:pt>
                <c:pt idx="2">
                  <c:v>Μάλλον αποτυχημένη</c:v>
                </c:pt>
                <c:pt idx="3">
                  <c:v>Αποτυχημένη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49</c:v>
                </c:pt>
                <c:pt idx="2">
                  <c:v>11</c:v>
                </c:pt>
                <c:pt idx="3">
                  <c:v>1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ECE-4E5C-B3FB-93FBDEFA4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70573120"/>
        <c:axId val="570573664"/>
      </c:barChart>
      <c:catAx>
        <c:axId val="57057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73664"/>
        <c:crosses val="autoZero"/>
        <c:auto val="1"/>
        <c:lblAlgn val="ctr"/>
        <c:lblOffset val="100"/>
        <c:noMultiLvlLbl val="1"/>
      </c:catAx>
      <c:valAx>
        <c:axId val="570573664"/>
        <c:scaling>
          <c:orientation val="minMax"/>
          <c:max val="60"/>
          <c:min val="0"/>
        </c:scaling>
        <c:delete val="1"/>
        <c:axPos val="l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5705731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56074847938834"/>
          <c:y val="9.5276803156451359E-2"/>
          <c:w val="0.6041382380705046"/>
          <c:h val="0.870711924508389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5DA2">
                <a:alpha val="47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>
                  <a:alpha val="8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7FC-43CF-8B36-C9DBEDF7BC2A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95000"/>
                  <a:lumOff val="5000"/>
                  <a:alpha val="77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D7FC-43CF-8B36-C9DBEDF7BC2A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Ποδόσφαιρο</c:v>
                </c:pt>
                <c:pt idx="1">
                  <c:v>Μπάσκετ</c:v>
                </c:pt>
                <c:pt idx="2">
                  <c:v>Στίβο</c:v>
                </c:pt>
                <c:pt idx="3">
                  <c:v>Μηχανοκίνητο αθλητισμό</c:v>
                </c:pt>
                <c:pt idx="4">
                  <c:v>Τέννις</c:v>
                </c:pt>
                <c:pt idx="5">
                  <c:v>Βόλεϊ</c:v>
                </c:pt>
                <c:pt idx="6">
                  <c:v>Πόλο</c:v>
                </c:pt>
                <c:pt idx="7">
                  <c:v>Πολεμικές τέχνες</c:v>
                </c:pt>
                <c:pt idx="8">
                  <c:v>Άλλο</c:v>
                </c:pt>
                <c:pt idx="9">
                  <c:v>ΔΕΝ ΠΑΡΑΚΟΛΟΥΘΩ ΚΑΠΟΙΟ ΣΠΟΡ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48</c:v>
                </c:pt>
                <c:pt idx="1">
                  <c:v>32</c:v>
                </c:pt>
                <c:pt idx="2">
                  <c:v>23</c:v>
                </c:pt>
                <c:pt idx="3">
                  <c:v>12</c:v>
                </c:pt>
                <c:pt idx="4">
                  <c:v>10</c:v>
                </c:pt>
                <c:pt idx="5">
                  <c:v>8</c:v>
                </c:pt>
                <c:pt idx="6">
                  <c:v>5</c:v>
                </c:pt>
                <c:pt idx="7">
                  <c:v>4</c:v>
                </c:pt>
                <c:pt idx="8">
                  <c:v>7</c:v>
                </c:pt>
                <c:pt idx="9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74062576"/>
        <c:axId val="474064208"/>
      </c:barChart>
      <c:catAx>
        <c:axId val="474062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474064208"/>
        <c:crosses val="autoZero"/>
        <c:auto val="1"/>
        <c:lblAlgn val="ctr"/>
        <c:lblOffset val="100"/>
        <c:noMultiLvlLbl val="1"/>
      </c:catAx>
      <c:valAx>
        <c:axId val="474064208"/>
        <c:scaling>
          <c:orientation val="minMax"/>
          <c:min val="0"/>
        </c:scaling>
        <c:delete val="0"/>
        <c:axPos val="t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474062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3870349539654E-2"/>
          <c:y val="0.10084773799742945"/>
          <c:w val="0.92649481314835647"/>
          <c:h val="0.75173012503268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>
                  <a:alpha val="7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Συμφωνώ</c:v>
                </c:pt>
                <c:pt idx="1">
                  <c:v>Μάλλον συμφωνώ</c:v>
                </c:pt>
                <c:pt idx="2">
                  <c:v>Μάλλον διαφωνώ</c:v>
                </c:pt>
                <c:pt idx="3">
                  <c:v>Διαφωνώ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22</c:v>
                </c:pt>
                <c:pt idx="2">
                  <c:v>9</c:v>
                </c:pt>
                <c:pt idx="3">
                  <c:v>13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71765920"/>
        <c:axId val="571777344"/>
      </c:barChart>
      <c:catAx>
        <c:axId val="57176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1777344"/>
        <c:crosses val="autoZero"/>
        <c:auto val="1"/>
        <c:lblAlgn val="ctr"/>
        <c:lblOffset val="100"/>
        <c:noMultiLvlLbl val="1"/>
      </c:catAx>
      <c:valAx>
        <c:axId val="571777344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17659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3870349539654E-2"/>
          <c:y val="7.1296740081402868E-2"/>
          <c:w val="0.92649481314835647"/>
          <c:h val="0.7812812952670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D8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4D86">
                  <a:alpha val="7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Όχι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22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71780064"/>
        <c:axId val="571779520"/>
      </c:barChart>
      <c:catAx>
        <c:axId val="57178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1779520"/>
        <c:crosses val="autoZero"/>
        <c:auto val="1"/>
        <c:lblAlgn val="ctr"/>
        <c:lblOffset val="100"/>
        <c:noMultiLvlLbl val="1"/>
      </c:catAx>
      <c:valAx>
        <c:axId val="57177952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178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29934940109757"/>
          <c:y val="9.5276803156451359E-2"/>
          <c:w val="0.62876609434777597"/>
          <c:h val="0.85098921502732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D-411D-A47E-C2D80E2B57F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DD-411D-A47E-C2D80E2B57F3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DD-411D-A47E-C2D80E2B57F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BDD-411D-A47E-C2D80E2B57F3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DD-411D-A47E-C2D80E2B57F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BDD-411D-A47E-C2D80E2B57F3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DD-411D-A47E-C2D80E2B57F3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EBDD-411D-A47E-C2D80E2B57F3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EBDD-411D-A47E-C2D80E2B57F3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DD-411D-A47E-C2D80E2B57F3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E-EBDD-411D-A47E-C2D80E2B57F3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EBDD-411D-A47E-C2D80E2B57F3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EBDD-411D-A47E-C2D80E2B57F3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EBDD-411D-A47E-C2D80E2B57F3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Άνδρας</c:v>
                </c:pt>
                <c:pt idx="1">
                  <c:v>Γυναίκα</c:v>
                </c:pt>
                <c:pt idx="2">
                  <c:v>17-34</c:v>
                </c:pt>
                <c:pt idx="3">
                  <c:v>35-54</c:v>
                </c:pt>
                <c:pt idx="4">
                  <c:v>55-64</c:v>
                </c:pt>
                <c:pt idx="5">
                  <c:v>65+</c:v>
                </c:pt>
                <c:pt idx="6">
                  <c:v>Αττική</c:v>
                </c:pt>
                <c:pt idx="7">
                  <c:v>Βόρεια Ελλάδα</c:v>
                </c:pt>
                <c:pt idx="8">
                  <c:v>Κεντρική Ελλάδα</c:v>
                </c:pt>
                <c:pt idx="9">
                  <c:v>Αιγαίο-Κρήτη</c:v>
                </c:pt>
                <c:pt idx="10">
                  <c:v>Έως 12.000€</c:v>
                </c:pt>
                <c:pt idx="11">
                  <c:v>12.000-20.000€</c:v>
                </c:pt>
                <c:pt idx="12">
                  <c:v>20.000-30.000€</c:v>
                </c:pt>
                <c:pt idx="13">
                  <c:v>30.000€+</c:v>
                </c:pt>
                <c:pt idx="14">
                  <c:v>Κατώτερη/Μέση-κατώτερη</c:v>
                </c:pt>
                <c:pt idx="15">
                  <c:v>Μεσαία</c:v>
                </c:pt>
                <c:pt idx="16">
                  <c:v>Ανώτερη/Μέση-ανώτερη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16</c:v>
                </c:pt>
                <c:pt idx="1">
                  <c:v>9</c:v>
                </c:pt>
                <c:pt idx="2">
                  <c:v>15</c:v>
                </c:pt>
                <c:pt idx="3">
                  <c:v>12</c:v>
                </c:pt>
                <c:pt idx="4">
                  <c:v>9</c:v>
                </c:pt>
                <c:pt idx="5">
                  <c:v>9</c:v>
                </c:pt>
                <c:pt idx="6">
                  <c:v>14</c:v>
                </c:pt>
                <c:pt idx="7">
                  <c:v>11</c:v>
                </c:pt>
                <c:pt idx="8">
                  <c:v>12</c:v>
                </c:pt>
                <c:pt idx="9">
                  <c:v>12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17</c:v>
                </c:pt>
                <c:pt idx="14">
                  <c:v>10</c:v>
                </c:pt>
                <c:pt idx="15">
                  <c:v>11</c:v>
                </c:pt>
                <c:pt idx="1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BDD-411D-A47E-C2D80E2B5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74062576"/>
        <c:axId val="474064208"/>
      </c:barChart>
      <c:catAx>
        <c:axId val="474062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474064208"/>
        <c:crosses val="autoZero"/>
        <c:auto val="1"/>
        <c:lblAlgn val="ctr"/>
        <c:lblOffset val="100"/>
        <c:noMultiLvlLbl val="1"/>
      </c:catAx>
      <c:valAx>
        <c:axId val="474064208"/>
        <c:scaling>
          <c:orientation val="minMax"/>
          <c:min val="0"/>
        </c:scaling>
        <c:delete val="0"/>
        <c:axPos val="t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474062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56074847938834"/>
          <c:y val="9.5276803156451359E-2"/>
          <c:w val="0.6041382380705046"/>
          <c:h val="0.816480849776645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  <a:alpha val="47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>
                  <a:alpha val="8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7FC-43CF-8B36-C9DBEDF7BC2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D7FC-43CF-8B36-C9DBEDF7BC2A}"/>
              </c:ext>
            </c:extLst>
          </c:dPt>
          <c:dLbls>
            <c:dLbl>
              <c:idx val="3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b="1" i="0" u="none" strike="noStrike">
                      <a:solidFill>
                        <a:srgbClr val="002060"/>
                      </a:solidFill>
                      <a:latin typeface="Arial Narrow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59E-4E4C-8CA8-17CBA454947E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bg1">
                        <a:lumMod val="7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Ποδόσφαιρο</c:v>
                </c:pt>
                <c:pt idx="1">
                  <c:v>Μπάσκετ</c:v>
                </c:pt>
                <c:pt idx="2">
                  <c:v>Στίβο</c:v>
                </c:pt>
                <c:pt idx="3">
                  <c:v>Μηχανοκίνητο αθλητισμό</c:v>
                </c:pt>
                <c:pt idx="4">
                  <c:v>Τέννις</c:v>
                </c:pt>
                <c:pt idx="5">
                  <c:v>Βόλεϊ</c:v>
                </c:pt>
                <c:pt idx="6">
                  <c:v>Πόλο</c:v>
                </c:pt>
                <c:pt idx="7">
                  <c:v>Πολεμικές τέχνες</c:v>
                </c:pt>
                <c:pt idx="8">
                  <c:v>Άλλο</c:v>
                </c:pt>
                <c:pt idx="9">
                  <c:v>ΔΕΝ ΠΑΡΑΚΟΛΟΥΘΩ ΚΑΠΟΙΟ ΣΠΟΡ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48</c:v>
                </c:pt>
                <c:pt idx="1">
                  <c:v>32</c:v>
                </c:pt>
                <c:pt idx="2">
                  <c:v>23</c:v>
                </c:pt>
                <c:pt idx="3">
                  <c:v>12</c:v>
                </c:pt>
                <c:pt idx="4">
                  <c:v>10</c:v>
                </c:pt>
                <c:pt idx="5">
                  <c:v>8</c:v>
                </c:pt>
                <c:pt idx="6">
                  <c:v>5</c:v>
                </c:pt>
                <c:pt idx="7">
                  <c:v>4</c:v>
                </c:pt>
                <c:pt idx="8">
                  <c:v>7</c:v>
                </c:pt>
                <c:pt idx="9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74062576"/>
        <c:axId val="474064208"/>
      </c:barChart>
      <c:catAx>
        <c:axId val="474062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474064208"/>
        <c:crosses val="autoZero"/>
        <c:auto val="1"/>
        <c:lblAlgn val="ctr"/>
        <c:lblOffset val="100"/>
        <c:noMultiLvlLbl val="1"/>
      </c:catAx>
      <c:valAx>
        <c:axId val="474064208"/>
        <c:scaling>
          <c:orientation val="minMax"/>
          <c:min val="0"/>
        </c:scaling>
        <c:delete val="0"/>
        <c:axPos val="t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474062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37318251885181"/>
          <c:y val="7.1296740081402868E-2"/>
          <c:w val="0.5825794692330124"/>
          <c:h val="0.85019523472989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4D5877">
                  <a:alpha val="84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>
                  <a:alpha val="4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Γνωρίζω πολλά</c:v>
                </c:pt>
                <c:pt idx="1">
                  <c:v>Γνωρίζω αρκετά</c:v>
                </c:pt>
                <c:pt idx="2">
                  <c:v>Κάτι έχω ακούσει</c:v>
                </c:pt>
                <c:pt idx="3">
                  <c:v>Δεν γνωρίζω περί τίνος πρόκειται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36</c:v>
                </c:pt>
                <c:pt idx="2">
                  <c:v>48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0568768"/>
        <c:axId val="570562784"/>
      </c:barChart>
      <c:catAx>
        <c:axId val="5705687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62784"/>
        <c:crosses val="autoZero"/>
        <c:auto val="1"/>
        <c:lblAlgn val="ctr"/>
        <c:lblOffset val="100"/>
        <c:noMultiLvlLbl val="1"/>
      </c:catAx>
      <c:valAx>
        <c:axId val="570562784"/>
        <c:scaling>
          <c:orientation val="minMax"/>
          <c:min val="0"/>
        </c:scaling>
        <c:delete val="0"/>
        <c:axPos val="t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0568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37318251885181"/>
          <c:y val="7.1296740081402868E-2"/>
          <c:w val="0.5825794692330124"/>
          <c:h val="0.85019523472989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4D5877">
                  <a:alpha val="7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  <a:alpha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dLbl>
              <c:idx val="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b="1" i="0" u="none" strike="noStrike">
                      <a:solidFill>
                        <a:schemeClr val="bg1">
                          <a:lumMod val="75000"/>
                        </a:schemeClr>
                      </a:solidFill>
                      <a:latin typeface="Arial Narrow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59E-4E4C-8CA8-17CBA454947E}"/>
                </c:ext>
              </c:extLst>
            </c:dLbl>
            <c:dLbl>
              <c:idx val="3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b="1" i="0" u="none" strike="noStrike">
                      <a:solidFill>
                        <a:schemeClr val="bg1">
                          <a:lumMod val="75000"/>
                        </a:schemeClr>
                      </a:solidFill>
                      <a:latin typeface="Arial Narrow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59E-4E4C-8CA8-17CBA454947E}"/>
                </c:ext>
              </c:extLst>
            </c:dLbl>
            <c:dLbl>
              <c:idx val="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b="1" i="0" u="none" strike="noStrike">
                      <a:solidFill>
                        <a:schemeClr val="bg1">
                          <a:lumMod val="75000"/>
                        </a:schemeClr>
                      </a:solidFill>
                      <a:latin typeface="Arial Narrow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59E-4E4C-8CA8-17CBA454947E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Γνωρίζω πολλά</c:v>
                </c:pt>
                <c:pt idx="1">
                  <c:v>Γνωρίζω αρκετά</c:v>
                </c:pt>
                <c:pt idx="2">
                  <c:v>Κάτι έχω ακούσει</c:v>
                </c:pt>
                <c:pt idx="3">
                  <c:v>Δεν γνωρίζω περί τίνος πρόκειται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36</c:v>
                </c:pt>
                <c:pt idx="2">
                  <c:v>48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0568768"/>
        <c:axId val="570562784"/>
      </c:barChart>
      <c:catAx>
        <c:axId val="5705687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62784"/>
        <c:crosses val="autoZero"/>
        <c:auto val="1"/>
        <c:lblAlgn val="ctr"/>
        <c:lblOffset val="100"/>
        <c:noMultiLvlLbl val="1"/>
      </c:catAx>
      <c:valAx>
        <c:axId val="570562784"/>
        <c:scaling>
          <c:orientation val="minMax"/>
          <c:min val="0"/>
        </c:scaling>
        <c:delete val="0"/>
        <c:axPos val="t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0568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2154411706779"/>
          <c:y val="6.6643532161690291E-2"/>
          <c:w val="0.57848363847257267"/>
          <c:h val="0.89632516467364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4E-4FA2-9B4B-960254BF3E0F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044E-4FA2-9B4B-960254BF3E0F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044E-4FA2-9B4B-960254BF3E0F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044E-4FA2-9B4B-960254BF3E0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44E-4FA2-9B4B-960254BF3E0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44E-4FA2-9B4B-960254BF3E0F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4E-4FA2-9B4B-960254BF3E0F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044E-4FA2-9B4B-960254BF3E0F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044E-4FA2-9B4B-960254BF3E0F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044E-4FA2-9B4B-960254BF3E0F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044E-4FA2-9B4B-960254BF3E0F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044E-4FA2-9B4B-960254BF3E0F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044E-4FA2-9B4B-960254BF3E0F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044E-4FA2-9B4B-960254BF3E0F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C-044E-4FA2-9B4B-960254BF3E0F}"/>
              </c:ext>
            </c:extLst>
          </c:dPt>
          <c:dPt>
            <c:idx val="18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044E-4FA2-9B4B-960254BF3E0F}"/>
              </c:ext>
            </c:extLst>
          </c:dPt>
          <c:dPt>
            <c:idx val="19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E-044E-4FA2-9B4B-960254BF3E0F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Άνδρας</c:v>
                </c:pt>
                <c:pt idx="1">
                  <c:v>Γυναίκα</c:v>
                </c:pt>
                <c:pt idx="2">
                  <c:v>17-34</c:v>
                </c:pt>
                <c:pt idx="3">
                  <c:v>35-54</c:v>
                </c:pt>
                <c:pt idx="4">
                  <c:v>55-64</c:v>
                </c:pt>
                <c:pt idx="5">
                  <c:v>65+</c:v>
                </c:pt>
                <c:pt idx="6">
                  <c:v>Αττική</c:v>
                </c:pt>
                <c:pt idx="7">
                  <c:v>Βόρεια Ελλάδα</c:v>
                </c:pt>
                <c:pt idx="8">
                  <c:v>Κεντρική Ελλάδα</c:v>
                </c:pt>
                <c:pt idx="9">
                  <c:v>Αιγαίο-Κρήτη</c:v>
                </c:pt>
                <c:pt idx="10">
                  <c:v>Έως 12.000€</c:v>
                </c:pt>
                <c:pt idx="11">
                  <c:v>12.000-20.000€</c:v>
                </c:pt>
                <c:pt idx="12">
                  <c:v>20.000-30.000€</c:v>
                </c:pt>
                <c:pt idx="13">
                  <c:v>30.000€+</c:v>
                </c:pt>
                <c:pt idx="14">
                  <c:v>Κατώτερη/Μέση-κατώτερη</c:v>
                </c:pt>
                <c:pt idx="15">
                  <c:v>Μεσαία</c:v>
                </c:pt>
                <c:pt idx="16">
                  <c:v>Ανώτερη/Μέση-ανώτερη</c:v>
                </c:pt>
                <c:pt idx="17">
                  <c:v>Ποδόσφαιρο</c:v>
                </c:pt>
                <c:pt idx="18">
                  <c:v>Μπάσκετ</c:v>
                </c:pt>
                <c:pt idx="19">
                  <c:v>Στίβο</c:v>
                </c:pt>
                <c:pt idx="20">
                  <c:v>Μηχανοκίνητο αθλητισμό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55</c:v>
                </c:pt>
                <c:pt idx="1">
                  <c:v>30</c:v>
                </c:pt>
                <c:pt idx="2">
                  <c:v>30</c:v>
                </c:pt>
                <c:pt idx="3">
                  <c:v>38</c:v>
                </c:pt>
                <c:pt idx="4">
                  <c:v>53</c:v>
                </c:pt>
                <c:pt idx="5">
                  <c:v>57</c:v>
                </c:pt>
                <c:pt idx="6">
                  <c:v>53</c:v>
                </c:pt>
                <c:pt idx="7">
                  <c:v>36</c:v>
                </c:pt>
                <c:pt idx="8">
                  <c:v>42</c:v>
                </c:pt>
                <c:pt idx="9">
                  <c:v>33</c:v>
                </c:pt>
                <c:pt idx="10">
                  <c:v>35</c:v>
                </c:pt>
                <c:pt idx="11">
                  <c:v>41</c:v>
                </c:pt>
                <c:pt idx="12">
                  <c:v>42</c:v>
                </c:pt>
                <c:pt idx="13">
                  <c:v>58</c:v>
                </c:pt>
                <c:pt idx="14">
                  <c:v>38</c:v>
                </c:pt>
                <c:pt idx="15">
                  <c:v>39</c:v>
                </c:pt>
                <c:pt idx="16">
                  <c:v>50</c:v>
                </c:pt>
                <c:pt idx="17">
                  <c:v>48</c:v>
                </c:pt>
                <c:pt idx="18">
                  <c:v>49</c:v>
                </c:pt>
                <c:pt idx="19">
                  <c:v>45</c:v>
                </c:pt>
                <c:pt idx="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44E-4FA2-9B4B-960254BF3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74062576"/>
        <c:axId val="474064208"/>
      </c:barChart>
      <c:catAx>
        <c:axId val="474062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474064208"/>
        <c:crosses val="autoZero"/>
        <c:auto val="1"/>
        <c:lblAlgn val="ctr"/>
        <c:lblOffset val="100"/>
        <c:noMultiLvlLbl val="1"/>
      </c:catAx>
      <c:valAx>
        <c:axId val="474064208"/>
        <c:scaling>
          <c:orientation val="minMax"/>
          <c:min val="0"/>
        </c:scaling>
        <c:delete val="0"/>
        <c:axPos val="t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474062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3870349539654E-2"/>
          <c:y val="7.1296740081402868E-2"/>
          <c:w val="0.92649481314835647"/>
          <c:h val="0.7812812952670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55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E-4E4C-8CA8-17CBA4549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>
                  <a:alpha val="7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E-4E4C-8CA8-17CBA4549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E-4E4C-8CA8-17CBA4549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E-4E4C-8CA8-17CBA4549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9E-4E4C-8CA8-17CBA4549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7F-E24E-A748-4616D0C765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F-E24E-A748-4616D0C7655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9E-4E4C-8CA8-17CBA45494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F-E24E-A748-4616D0C765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9E-4E4C-8CA8-17CBA45494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Θετική</c:v>
                </c:pt>
                <c:pt idx="1">
                  <c:v>Μάλλον θετική</c:v>
                </c:pt>
                <c:pt idx="2">
                  <c:v>Μάλλον αρνητική</c:v>
                </c:pt>
                <c:pt idx="3">
                  <c:v>Αρνητική</c:v>
                </c:pt>
                <c:pt idx="4">
                  <c:v>ΔΓ/ΔΑ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32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1E42-B996-CE76A3D2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70564960"/>
        <c:axId val="570570944"/>
      </c:barChart>
      <c:catAx>
        <c:axId val="57056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4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570570944"/>
        <c:crosses val="autoZero"/>
        <c:auto val="1"/>
        <c:lblAlgn val="ctr"/>
        <c:lblOffset val="100"/>
        <c:noMultiLvlLbl val="1"/>
      </c:catAx>
      <c:valAx>
        <c:axId val="570570944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570564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2154411706779"/>
          <c:y val="6.6643532161690291E-2"/>
          <c:w val="0.57848363847257267"/>
          <c:h val="0.89632516467364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6E-4FFD-B4DF-5B1F9E0B2B5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6E-4FFD-B4DF-5B1F9E0B2B5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6E-4FFD-B4DF-5B1F9E0B2B5B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6E-4FFD-B4DF-5B1F9E0B2B5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76E-4FFD-B4DF-5B1F9E0B2B5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76E-4FFD-B4DF-5B1F9E0B2B5B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F76E-4FFD-B4DF-5B1F9E0B2B5B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F76E-4FFD-B4DF-5B1F9E0B2B5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76E-4FFD-B4DF-5B1F9E0B2B5B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F76E-4FFD-B4DF-5B1F9E0B2B5B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F76E-4FFD-B4DF-5B1F9E0B2B5B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F76E-4FFD-B4DF-5B1F9E0B2B5B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F76E-4FFD-B4DF-5B1F9E0B2B5B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>
                  <a:alpha val="3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F76E-4FFD-B4DF-5B1F9E0B2B5B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F76E-4FFD-B4DF-5B1F9E0B2B5B}"/>
              </c:ext>
            </c:extLst>
          </c:dPt>
          <c:dPt>
            <c:idx val="18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F76E-4FFD-B4DF-5B1F9E0B2B5B}"/>
              </c:ext>
            </c:extLst>
          </c:dPt>
          <c:dPt>
            <c:idx val="19"/>
            <c:invertIfNegative val="0"/>
            <c:bubble3D val="0"/>
            <c:spPr>
              <a:solidFill>
                <a:srgbClr val="002060">
                  <a:alpha val="5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F76E-4FFD-B4DF-5B1F9E0B2B5B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Άνδρας</c:v>
                </c:pt>
                <c:pt idx="1">
                  <c:v>Γυναίκα</c:v>
                </c:pt>
                <c:pt idx="2">
                  <c:v>17-34</c:v>
                </c:pt>
                <c:pt idx="3">
                  <c:v>35-54</c:v>
                </c:pt>
                <c:pt idx="4">
                  <c:v>55-64</c:v>
                </c:pt>
                <c:pt idx="5">
                  <c:v>65+</c:v>
                </c:pt>
                <c:pt idx="6">
                  <c:v>Αττική</c:v>
                </c:pt>
                <c:pt idx="7">
                  <c:v>Βόρεια Ελλάδα</c:v>
                </c:pt>
                <c:pt idx="8">
                  <c:v>Κεντρική Ελλάδα</c:v>
                </c:pt>
                <c:pt idx="9">
                  <c:v>Αιγαίο-Κρήτη</c:v>
                </c:pt>
                <c:pt idx="10">
                  <c:v>Έως 12.000€</c:v>
                </c:pt>
                <c:pt idx="11">
                  <c:v>12.000-20.000€</c:v>
                </c:pt>
                <c:pt idx="12">
                  <c:v>20.000-30.000€</c:v>
                </c:pt>
                <c:pt idx="13">
                  <c:v>30.000€+</c:v>
                </c:pt>
                <c:pt idx="14">
                  <c:v>Κατώτερη/Μέση-κατώτερη</c:v>
                </c:pt>
                <c:pt idx="15">
                  <c:v>Μεσαία</c:v>
                </c:pt>
                <c:pt idx="16">
                  <c:v>Ανώτερη/Μέση-ανώτερη</c:v>
                </c:pt>
                <c:pt idx="17">
                  <c:v>Ποδόσφαιρο</c:v>
                </c:pt>
                <c:pt idx="18">
                  <c:v>Μπάσκετ</c:v>
                </c:pt>
                <c:pt idx="19">
                  <c:v>Στίβο</c:v>
                </c:pt>
                <c:pt idx="20">
                  <c:v>Μηχανοκίνητο αθλητισμό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87</c:v>
                </c:pt>
                <c:pt idx="1">
                  <c:v>75</c:v>
                </c:pt>
                <c:pt idx="2">
                  <c:v>75</c:v>
                </c:pt>
                <c:pt idx="3">
                  <c:v>79</c:v>
                </c:pt>
                <c:pt idx="4">
                  <c:v>84</c:v>
                </c:pt>
                <c:pt idx="5">
                  <c:v>87</c:v>
                </c:pt>
                <c:pt idx="6">
                  <c:v>84</c:v>
                </c:pt>
                <c:pt idx="7">
                  <c:v>75</c:v>
                </c:pt>
                <c:pt idx="8">
                  <c:v>81</c:v>
                </c:pt>
                <c:pt idx="9">
                  <c:v>84</c:v>
                </c:pt>
                <c:pt idx="10">
                  <c:v>80</c:v>
                </c:pt>
                <c:pt idx="11">
                  <c:v>79</c:v>
                </c:pt>
                <c:pt idx="12">
                  <c:v>79</c:v>
                </c:pt>
                <c:pt idx="13">
                  <c:v>87</c:v>
                </c:pt>
                <c:pt idx="14">
                  <c:v>80</c:v>
                </c:pt>
                <c:pt idx="15">
                  <c:v>77</c:v>
                </c:pt>
                <c:pt idx="16">
                  <c:v>85</c:v>
                </c:pt>
                <c:pt idx="17">
                  <c:v>86</c:v>
                </c:pt>
                <c:pt idx="18">
                  <c:v>85</c:v>
                </c:pt>
                <c:pt idx="19">
                  <c:v>81</c:v>
                </c:pt>
                <c:pt idx="2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76E-4FFD-B4DF-5B1F9E0B2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74062576"/>
        <c:axId val="474064208"/>
      </c:barChart>
      <c:catAx>
        <c:axId val="474062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bg1">
                <a:lumMod val="75000"/>
                <a:alpha val="62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defRPr>
            </a:pPr>
            <a:endParaRPr lang="en-US"/>
          </a:p>
        </c:txPr>
        <c:crossAx val="474064208"/>
        <c:crosses val="autoZero"/>
        <c:auto val="1"/>
        <c:lblAlgn val="ctr"/>
        <c:lblOffset val="100"/>
        <c:noMultiLvlLbl val="1"/>
      </c:catAx>
      <c:valAx>
        <c:axId val="474064208"/>
        <c:scaling>
          <c:orientation val="minMax"/>
          <c:min val="0"/>
        </c:scaling>
        <c:delete val="0"/>
        <c:axPos val="t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  <a:alpha val="71000"/>
              </a:schemeClr>
            </a:solidFill>
          </a:ln>
        </c:spPr>
        <c:txPr>
          <a:bodyPr/>
          <a:lstStyle/>
          <a:p>
            <a:pPr>
              <a:defRPr sz="800">
                <a:latin typeface="Century Schoolbook" panose="02040604050505020304" pitchFamily="18" charset="0"/>
              </a:defRPr>
            </a:pPr>
            <a:endParaRPr lang="en-US"/>
          </a:p>
        </c:txPr>
        <c:crossAx val="474062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6E3B-A976-4C2A-8592-E68CE48AF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2095E-93DF-4737-B8B6-DCBF8D305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98718-F632-49AC-8A38-FBD8E10C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73A6-6D97-44D2-A612-9100A3AE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6D67A-E2D0-4E85-971E-97876A9A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D7C7-2DEA-43BB-AEA7-BD94B4EB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C6434-F74F-43C7-83CF-7290D3D17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01F84-28C1-4335-8C9A-3566C764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DF51E-7116-49A4-8C5A-86CB219B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4868-A690-42AD-AD57-5B07E8B2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D3A90-FAD0-4407-8DA1-E03CA3F45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5B117-E0DA-41DD-B154-378F7B045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5F05-166E-45A8-9C5F-D6B6E788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6B0DB-1849-469D-8294-90204FDA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E10F6-AFA2-42A8-96BE-024E84E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476212" y="785797"/>
            <a:ext cx="10668075" cy="35930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z="2800" b="1">
                <a:solidFill>
                  <a:srgbClr val="C4BDA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add subtitle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5892800" y="6172203"/>
            <a:ext cx="2844800" cy="368301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kern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4530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49">
            <a:extLst>
              <a:ext uri="{FF2B5EF4-FFF2-40B4-BE49-F238E27FC236}">
                <a16:creationId xmlns:a16="http://schemas.microsoft.com/office/drawing/2014/main" id="{AB61C990-EFE6-B743-8112-5A180CDA67F4}"/>
              </a:ext>
            </a:extLst>
          </p:cNvPr>
          <p:cNvSpPr/>
          <p:nvPr userDrawn="1"/>
        </p:nvSpPr>
        <p:spPr>
          <a:xfrm>
            <a:off x="10210800" y="6438446"/>
            <a:ext cx="1808879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1500" b="1">
                <a:solidFill>
                  <a:srgbClr val="3737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hangingPunct="0"/>
            <a:r>
              <a:rPr b="0" kern="0" dirty="0">
                <a:solidFill>
                  <a:srgbClr val="535353">
                    <a:lumMod val="75000"/>
                  </a:srgbClr>
                </a:solidFill>
                <a:effectLst/>
                <a:latin typeface="Arial Narrow" charset="0"/>
                <a:ea typeface="Arial Narrow" charset="0"/>
                <a:cs typeface="Arial Narrow" charset="0"/>
                <a:sym typeface="Calibri"/>
              </a:rPr>
              <a:t>kaparesearch.com</a:t>
            </a:r>
          </a:p>
        </p:txBody>
      </p:sp>
      <p:pic>
        <p:nvPicPr>
          <p:cNvPr id="16" name="pasted-image.png">
            <a:extLst>
              <a:ext uri="{FF2B5EF4-FFF2-40B4-BE49-F238E27FC236}">
                <a16:creationId xmlns:a16="http://schemas.microsoft.com/office/drawing/2014/main" id="{E4D3870F-D48E-D24B-8DC2-36E910120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380611"/>
            <a:ext cx="1991942" cy="4011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449566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12192000" cy="928670"/>
          </a:xfrm>
          <a:prstGeom prst="rect">
            <a:avLst/>
          </a:prstGeom>
          <a:noFill/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 sz="1700">
                <a:solidFill>
                  <a:srgbClr val="808080"/>
                </a:solidFill>
              </a:defRPr>
            </a:pPr>
            <a:endParaRPr sz="1700" kern="0">
              <a:solidFill>
                <a:srgbClr val="808080"/>
              </a:solidFill>
              <a:sym typeface="Calibri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57232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l-GR" sz="1400" b="1" i="0" u="none" strike="noStrike" cap="none" spc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alibri"/>
              </a:defRPr>
            </a:lvl1pPr>
          </a:lstStyle>
          <a:p>
            <a:r>
              <a:rPr dirty="0" err="1"/>
              <a:t>Click</a:t>
            </a:r>
            <a:r>
              <a:rPr dirty="0"/>
              <a:t> </a:t>
            </a:r>
            <a:r>
              <a:rPr dirty="0" err="1"/>
              <a:t>to</a:t>
            </a:r>
            <a:r>
              <a:rPr dirty="0"/>
              <a:t> </a:t>
            </a:r>
            <a:r>
              <a:rPr dirty="0" err="1"/>
              <a:t>edit</a:t>
            </a:r>
            <a:r>
              <a:rPr dirty="0"/>
              <a:t> </a:t>
            </a:r>
            <a:r>
              <a:rPr dirty="0" err="1"/>
              <a:t>Master</a:t>
            </a:r>
            <a:r>
              <a:rPr dirty="0"/>
              <a:t> </a:t>
            </a:r>
            <a:r>
              <a:rPr dirty="0" err="1"/>
              <a:t>title</a:t>
            </a:r>
            <a:r>
              <a:rPr dirty="0"/>
              <a:t> </a:t>
            </a:r>
            <a:r>
              <a:rPr dirty="0" err="1"/>
              <a:t>style</a:t>
            </a:r>
            <a:endParaRPr dirty="0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BD303803-30CC-F24C-991F-EB4CAFDC0E2C}"/>
              </a:ext>
            </a:extLst>
          </p:cNvPr>
          <p:cNvSpPr txBox="1"/>
          <p:nvPr userDrawn="1"/>
        </p:nvSpPr>
        <p:spPr>
          <a:xfrm>
            <a:off x="5715000" y="6496700"/>
            <a:ext cx="6412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eorgia Pro Cond" panose="02040506050405020303" pitchFamily="18" charset="0"/>
                <a:ea typeface="CMU Serif Roman" panose="02000603000000000000" pitchFamily="2" charset="0"/>
                <a:cs typeface="Arial Narrow" panose="020B0604020202020204" pitchFamily="34" charset="0"/>
                <a:sym typeface="Calibri"/>
              </a:rPr>
              <a:t>Η επιστροφή του Ράλλυ Ακρόπολις | 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 Cond" panose="02040506050405020303" pitchFamily="18" charset="0"/>
                <a:ea typeface="CMU Serif Roman" panose="02000603000000000000" pitchFamily="2" charset="0"/>
                <a:cs typeface="Arial Narrow" panose="020B0604020202020204" pitchFamily="34" charset="0"/>
                <a:sym typeface="Calibri"/>
              </a:rPr>
              <a:t>Δεκέμβριος 2021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 Cond" panose="02040506050405020303" pitchFamily="18" charset="0"/>
              <a:ea typeface="CMU Serif Roman" panose="02000603000000000000" pitchFamily="2" charset="0"/>
              <a:cs typeface="Arial Narrow" panose="020B0604020202020204" pitchFamily="34" charset="0"/>
              <a:sym typeface="Calibri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9392652-08E4-6C42-8F48-B334D19D0BEB}"/>
              </a:ext>
            </a:extLst>
          </p:cNvPr>
          <p:cNvSpPr txBox="1"/>
          <p:nvPr userDrawn="1"/>
        </p:nvSpPr>
        <p:spPr>
          <a:xfrm>
            <a:off x="1452693" y="6400800"/>
            <a:ext cx="1572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l-GR" sz="2000" kern="0" dirty="0">
                <a:solidFill>
                  <a:srgbClr val="7C7C7C"/>
                </a:solidFill>
                <a:latin typeface="Calibri Light" charset="0"/>
                <a:ea typeface="Calibri Light" charset="0"/>
                <a:cs typeface="Calibri Light" charset="0"/>
                <a:sym typeface="Calibri"/>
              </a:rPr>
              <a:t>|</a:t>
            </a:r>
            <a:r>
              <a:rPr lang="el-GR" sz="1400" kern="0" dirty="0">
                <a:solidFill>
                  <a:srgbClr val="7C7C7C"/>
                </a:solidFill>
                <a:latin typeface="Calibri Light" charset="0"/>
                <a:ea typeface="Calibri Light" charset="0"/>
                <a:cs typeface="Calibri Light" charset="0"/>
                <a:sym typeface="Calibri"/>
              </a:rPr>
              <a:t> </a:t>
            </a:r>
            <a:r>
              <a:rPr lang="en-US" sz="1200" kern="0" dirty="0">
                <a:solidFill>
                  <a:srgbClr val="7C7C7C"/>
                </a:solidFill>
                <a:latin typeface="Arial Narrow" panose="020B0604020202020204" pitchFamily="34" charset="0"/>
                <a:ea typeface="Calibri Light" charset="0"/>
                <a:cs typeface="Arial Narrow" panose="020B0604020202020204" pitchFamily="34" charset="0"/>
                <a:sym typeface="Calibri"/>
              </a:rPr>
              <a:t>kaparesearch.com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326283-A02E-194A-84BF-DD9735CDD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98" y="6487015"/>
            <a:ext cx="1406528" cy="2724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6F3DA2-7181-A143-A872-ED6977D5D1A6}"/>
              </a:ext>
            </a:extLst>
          </p:cNvPr>
          <p:cNvCxnSpPr/>
          <p:nvPr userDrawn="1"/>
        </p:nvCxnSpPr>
        <p:spPr>
          <a:xfrm>
            <a:off x="143339" y="6400800"/>
            <a:ext cx="11904000" cy="0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16F400-294D-BF4D-8299-59D18C0446FC}"/>
              </a:ext>
            </a:extLst>
          </p:cNvPr>
          <p:cNvCxnSpPr/>
          <p:nvPr userDrawn="1"/>
        </p:nvCxnSpPr>
        <p:spPr>
          <a:xfrm>
            <a:off x="143339" y="914400"/>
            <a:ext cx="11904000" cy="0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8D04554-B3A3-4A78-9708-D7DC721C6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97" y="6417426"/>
            <a:ext cx="652458" cy="400110"/>
          </a:xfrm>
          <a:prstGeom prst="rect">
            <a:avLst/>
          </a:prstGeom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158003F8-787E-438D-8DD1-5FD08FE862D0}"/>
              </a:ext>
            </a:extLst>
          </p:cNvPr>
          <p:cNvSpPr txBox="1"/>
          <p:nvPr userDrawn="1"/>
        </p:nvSpPr>
        <p:spPr>
          <a:xfrm>
            <a:off x="3286434" y="6400800"/>
            <a:ext cx="1572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l-GR" sz="2000" kern="0" dirty="0">
                <a:solidFill>
                  <a:srgbClr val="7C7C7C"/>
                </a:solidFill>
                <a:latin typeface="Calibri Light" charset="0"/>
                <a:ea typeface="Calibri Light" charset="0"/>
                <a:cs typeface="Calibri Light" charset="0"/>
                <a:sym typeface="Calibri"/>
              </a:rPr>
              <a:t>|</a:t>
            </a:r>
            <a:r>
              <a:rPr lang="el-GR" sz="1400" kern="0" dirty="0">
                <a:solidFill>
                  <a:srgbClr val="7C7C7C"/>
                </a:solidFill>
                <a:latin typeface="Calibri Light" charset="0"/>
                <a:ea typeface="Calibri Light" charset="0"/>
                <a:cs typeface="Calibri Light" charset="0"/>
                <a:sym typeface="Calibri"/>
              </a:rPr>
              <a:t> </a:t>
            </a:r>
            <a:r>
              <a:rPr lang="en-US" sz="1200" kern="0" dirty="0">
                <a:solidFill>
                  <a:srgbClr val="7C7C7C"/>
                </a:solidFill>
                <a:latin typeface="Arial Narrow" panose="020B0604020202020204" pitchFamily="34" charset="0"/>
                <a:ea typeface="Calibri Light" charset="0"/>
                <a:cs typeface="Calibri Light" charset="0"/>
                <a:sym typeface="Calibri"/>
              </a:rPr>
              <a:t>motorsportgreece</a:t>
            </a:r>
            <a:r>
              <a:rPr lang="en-US" sz="1200" kern="0" dirty="0">
                <a:solidFill>
                  <a:srgbClr val="7C7C7C"/>
                </a:solidFill>
                <a:latin typeface="Arial Narrow" panose="020B0604020202020204" pitchFamily="34" charset="0"/>
                <a:ea typeface="Calibri Light" charset="0"/>
                <a:cs typeface="Arial Narrow" panose="020B0604020202020204" pitchFamily="34" charset="0"/>
                <a:sym typeface="Calibri"/>
              </a:rPr>
              <a:t>.gr</a:t>
            </a:r>
          </a:p>
        </p:txBody>
      </p:sp>
    </p:spTree>
    <p:extLst>
      <p:ext uri="{BB962C8B-B14F-4D97-AF65-F5344CB8AC3E}">
        <p14:creationId xmlns:p14="http://schemas.microsoft.com/office/powerpoint/2010/main" val="7733994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5073445" y="3505200"/>
            <a:ext cx="6712155" cy="14478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0" indent="0" algn="ctr">
              <a:spcBef>
                <a:spcPts val="900"/>
              </a:spcBef>
              <a:buSzTx/>
              <a:buFontTx/>
              <a:buNone/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dirty="0"/>
              <a:t>Click to edit Master subtitle style</a:t>
            </a:r>
          </a:p>
        </p:txBody>
      </p:sp>
      <p:sp>
        <p:nvSpPr>
          <p:cNvPr id="149" name="Shape 149"/>
          <p:cNvSpPr/>
          <p:nvPr userDrawn="1"/>
        </p:nvSpPr>
        <p:spPr>
          <a:xfrm>
            <a:off x="10325014" y="6232726"/>
            <a:ext cx="130580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500" b="1">
                <a:solidFill>
                  <a:srgbClr val="3737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hangingPunct="0"/>
            <a:r>
              <a:rPr sz="1400" b="0" kern="0" dirty="0">
                <a:solidFill>
                  <a:srgbClr val="535353">
                    <a:lumMod val="75000"/>
                  </a:srgbClr>
                </a:solidFill>
                <a:effectLst/>
                <a:latin typeface="Arial Narrow" charset="0"/>
                <a:ea typeface="Arial Narrow" charset="0"/>
                <a:cs typeface="Arial Narrow" charset="0"/>
                <a:sym typeface="Calibri"/>
              </a:rPr>
              <a:t>kaparesearch.com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5892800" y="6172203"/>
            <a:ext cx="2844800" cy="368301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TextBox 2"/>
          <p:cNvSpPr txBox="1"/>
          <p:nvPr userDrawn="1"/>
        </p:nvSpPr>
        <p:spPr>
          <a:xfrm>
            <a:off x="604841" y="188640"/>
            <a:ext cx="109823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 hangingPunct="0">
              <a:defRPr/>
            </a:pPr>
            <a:r>
              <a:rPr lang="el-GR" sz="1400" b="1" kern="0" dirty="0">
                <a:solidFill>
                  <a:srgbClr val="002F46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rPr>
              <a:t>COVID-19: Η ΖΩΗ ΜΕ ΤΟΝ ΚΟΡΩΝΟΪΟ ΚΑΙ Η ΕΠΟΜΕΝΗ ΜΕΡΑ</a:t>
            </a:r>
          </a:p>
          <a:p>
            <a:pPr algn="ctr" defTabSz="914377" hangingPunct="0">
              <a:defRPr/>
            </a:pPr>
            <a:r>
              <a:rPr lang="el-GR" sz="14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rPr>
              <a:t>ΑΠΡΙΛΙΟΣ 2019</a:t>
            </a:r>
            <a:endParaRPr lang="en-US" sz="1400" b="1" kern="0" dirty="0">
              <a:solidFill>
                <a:srgbClr val="000000">
                  <a:lumMod val="65000"/>
                  <a:lumOff val="35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  <a:sym typeface="Calibri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547524" y="711863"/>
            <a:ext cx="11001701" cy="1133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 userDrawn="1"/>
        </p:nvCxnSpPr>
        <p:spPr>
          <a:xfrm>
            <a:off x="566907" y="5949280"/>
            <a:ext cx="10992000" cy="0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5A1652D-E697-F348-A864-62F9C50A54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24" y="6263589"/>
            <a:ext cx="1673730" cy="30760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" y="914400"/>
            <a:ext cx="2488084" cy="24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938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67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11230426" y="6404295"/>
            <a:ext cx="351977" cy="269241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kern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96643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sz="half" idx="13"/>
          </p:nvPr>
        </p:nvSpPr>
        <p:spPr>
          <a:xfrm>
            <a:off x="609601" y="1435103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11230426" y="6404295"/>
            <a:ext cx="351977" cy="269241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kern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6376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1" cy="5667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pic" sz="half" idx="13"/>
          </p:nvPr>
        </p:nvSpPr>
        <p:spPr>
          <a:xfrm>
            <a:off x="238972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2389720" y="5367340"/>
            <a:ext cx="7315201" cy="8048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11230426" y="6404295"/>
            <a:ext cx="351977" cy="269241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kern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29838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11230426" y="6404295"/>
            <a:ext cx="351977" cy="269241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kern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2091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B12F-01C1-4635-AB5A-CB426290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43D42-42AE-4570-B405-DE69D1AC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314D-2E2F-404E-9670-F286C9FA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9BD7F-49E7-4FAF-96CA-C2699CF0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B06E9-7FC7-4CD4-A707-03AD3BA0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02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8839200" y="274638"/>
            <a:ext cx="2743200" cy="585152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11230426" y="6404295"/>
            <a:ext cx="351977" cy="269241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kern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1030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BF89-279D-466C-BF8D-6943A09B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9B492-0E5A-4892-A047-832693900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24F65-FCB1-4515-8237-71DEFCB1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107B9-2AB0-41F1-B594-77640BE3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C1F88-3F45-4307-81AF-25FABB81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4EA3-C2C3-43BA-ACB6-85B3B175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BC3AF-98CD-405D-85CD-7B471EBA5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F6071-C3B1-4AD0-996E-C1FCBFBCD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D2AD4-A498-4FB5-BB22-E72151F9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F4457-6C22-476B-8C9C-824504E9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51563-EEB6-4803-B514-F4E04295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9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46B7-6BFE-4742-BC6F-B5D2BC03C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0D261-E67E-4776-963C-A0F38045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FA652-0D68-41E9-BC47-27B36EC95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CB8EF-3BCD-4DA1-B7CD-3D1291577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51AAF-9AEF-4FF3-BEDB-BB91C40EA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5E3A48-D3CB-44E1-9FF9-A99EDD2E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B176A-68EC-44B2-8B09-A9A2D718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441080-AC53-42BF-B5D0-DEE0470F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1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3DD8-CF98-4A82-944C-812923B9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1C4B8-4754-44EE-80A2-70A5A1A7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99433-73F9-4B3F-85AF-F33AE9E0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67F7F-2588-40EE-8313-17CF7AE5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29070-054D-456E-831A-A1963F39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7952A-8E67-4970-9689-8C41A7F9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79115-3AB6-42D1-818A-6CA85670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264B-2C98-4AE3-9797-824D31B8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5A429-527D-4F79-B681-19B353EE0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239EA-5083-4E32-B615-B0ED45969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C80FA-E324-44D3-A54C-2E508338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E1458-8E2C-4FCD-85F5-A88DF838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12D8F-1C1B-4DB9-924E-0C244AA4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1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E107-270C-4786-AAA1-8061A41C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BB4EB-C4B5-4D8A-A8A0-39F71DE26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BE637-BADC-447D-8673-17B3A6C9E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7ED3A-0CF9-4A5F-9F4A-A939D9A5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60AE7-ABBB-44B3-89DC-4F422D09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5E9A8-32F1-4341-A90B-5EC70A0E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F6BF7-9338-4BD7-956E-01FADF0C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8C340-3F1A-4302-97BD-4E3F4EFC4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F2635-1A1B-41CC-8114-DF394E5F0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6849F-D950-4611-9FC4-E269DDA5F6D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00E4-3626-41B3-BAFB-30B2F7A29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958F6-F79A-4C68-BF2B-BD2C1167B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A681-A219-46B7-8794-677ED023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2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 descr="C:\Documents and Settings\Administrator\Επιφάνεια εργασίας\chrome downloading\logos_kapa03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34400" y="6433870"/>
            <a:ext cx="2336803" cy="33157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4622800" y="6457669"/>
            <a:ext cx="29464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ln w="3174">
                  <a:solidFill>
                    <a:srgbClr val="001F3E"/>
                  </a:solidFill>
                </a:ln>
                <a:solidFill>
                  <a:srgbClr val="001F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l-GR" b="0" kern="0" dirty="0">
                <a:latin typeface="Arial Narrow" pitchFamily="34" charset="0"/>
              </a:rPr>
              <a:t>Μάρτιος </a:t>
            </a:r>
            <a:r>
              <a:rPr b="0" kern="0" dirty="0">
                <a:latin typeface="Arial Narrow" pitchFamily="34" charset="0"/>
              </a:rPr>
              <a:t>201</a:t>
            </a:r>
            <a:r>
              <a:rPr lang="el-GR" b="0" kern="0" dirty="0">
                <a:latin typeface="Arial Narrow" pitchFamily="34" charset="0"/>
              </a:rPr>
              <a:t>8</a:t>
            </a:r>
            <a:endParaRPr b="0" kern="0" dirty="0">
              <a:latin typeface="Arial Narrow" pitchFamily="34" charset="0"/>
            </a:endParaRPr>
          </a:p>
        </p:txBody>
      </p:sp>
      <p:pic>
        <p:nvPicPr>
          <p:cNvPr id="4" name="image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0" y="6296862"/>
            <a:ext cx="1219200" cy="5611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4210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757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/>
  <p:txStyles>
    <p:titleStyle>
      <a:lvl1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891" marR="0" indent="-34289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51" marR="0" indent="-326563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170" marR="0" indent="-304792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17" marR="0" indent="-36575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05" marR="0" indent="-36575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694" marR="0" indent="-36575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882" marR="0" indent="-36575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070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258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8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377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566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754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943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131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32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50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61CCE-0835-9D4B-99B5-FA1509FEB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20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31" name="Content Placeholder 6">
            <a:extLst>
              <a:ext uri="{FF2B5EF4-FFF2-40B4-BE49-F238E27FC236}">
                <a16:creationId xmlns:a16="http://schemas.microsoft.com/office/drawing/2014/main" id="{74EB45FB-758A-4E42-88FB-FCBCECD1E2D5}"/>
              </a:ext>
            </a:extLst>
          </p:cNvPr>
          <p:cNvGraphicFramePr>
            <a:graphicFrameLocks/>
          </p:cNvGraphicFramePr>
          <p:nvPr/>
        </p:nvGraphicFramePr>
        <p:xfrm>
          <a:off x="0" y="2689807"/>
          <a:ext cx="12192000" cy="468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836C8ED-471A-B047-A7F3-506C0E766146}"/>
              </a:ext>
            </a:extLst>
          </p:cNvPr>
          <p:cNvSpPr txBox="1"/>
          <p:nvPr/>
        </p:nvSpPr>
        <p:spPr>
          <a:xfrm>
            <a:off x="4429819" y="1332415"/>
            <a:ext cx="763355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cs typeface="Calibri"/>
                <a:sym typeface="Calibri"/>
              </a:rPr>
              <a:t>Το «Ράλλυ Ακρόπολις» κ</a:t>
            </a:r>
            <a:r>
              <a:rPr lang="el-GR" sz="3600" kern="0" spc="-150" dirty="0">
                <a:solidFill>
                  <a:srgbClr val="FFFFFF"/>
                </a:solidFill>
                <a:latin typeface="Georgia Pro Cond" panose="02040506050405020303" pitchFamily="18" charset="0"/>
                <a:cs typeface="Calibri"/>
                <a:sym typeface="Calibri"/>
              </a:rPr>
              <a:t>αι ο </a:t>
            </a:r>
          </a:p>
          <a:p>
            <a:pPr marL="0" marR="0" lvl="0" indent="0" algn="l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cs typeface="Calibri"/>
                <a:sym typeface="Calibri"/>
              </a:rPr>
              <a:t>μηχανοκίνητος αθλητισμός στην Ελλάδα</a:t>
            </a:r>
            <a:endParaRPr kumimoji="0" lang="en-US" sz="3600" b="0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cs typeface="Calibri"/>
              <a:sym typeface="Calibri"/>
            </a:endParaRPr>
          </a:p>
        </p:txBody>
      </p:sp>
      <p:sp>
        <p:nvSpPr>
          <p:cNvPr id="32" name="Shape 782">
            <a:extLst>
              <a:ext uri="{FF2B5EF4-FFF2-40B4-BE49-F238E27FC236}">
                <a16:creationId xmlns:a16="http://schemas.microsoft.com/office/drawing/2014/main" id="{672A4198-2760-5B45-9D29-6601B5668229}"/>
              </a:ext>
            </a:extLst>
          </p:cNvPr>
          <p:cNvSpPr/>
          <p:nvPr/>
        </p:nvSpPr>
        <p:spPr>
          <a:xfrm>
            <a:off x="6836761" y="3826766"/>
            <a:ext cx="2685030" cy="47461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ctr" defTabSz="4127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1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Lato Bol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0AD147-B8CE-0C40-A930-304B4D61009F}"/>
              </a:ext>
            </a:extLst>
          </p:cNvPr>
          <p:cNvSpPr txBox="1"/>
          <p:nvPr/>
        </p:nvSpPr>
        <p:spPr>
          <a:xfrm>
            <a:off x="4429819" y="774740"/>
            <a:ext cx="198966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rPr>
              <a:t>ΔΕΚΕΜΒΡΙΟΣ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0D2D61-9C3C-504B-B0C4-B1F532E160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17" y="5676236"/>
            <a:ext cx="3209340" cy="667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DEA3B6-58F9-1B47-B5F2-3422E92539CE}"/>
              </a:ext>
            </a:extLst>
          </p:cNvPr>
          <p:cNvSpPr txBox="1"/>
          <p:nvPr/>
        </p:nvSpPr>
        <p:spPr>
          <a:xfrm>
            <a:off x="4429819" y="2770666"/>
            <a:ext cx="58097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cs typeface="Calibri"/>
                <a:sym typeface="Calibri"/>
              </a:rPr>
              <a:t>Παρουσίαση πανελλαδικής έρευνας κοινής γνώμης</a:t>
            </a:r>
          </a:p>
        </p:txBody>
      </p:sp>
      <p:pic>
        <p:nvPicPr>
          <p:cNvPr id="10" name="Εικόνα 1">
            <a:extLst>
              <a:ext uri="{FF2B5EF4-FFF2-40B4-BE49-F238E27FC236}">
                <a16:creationId xmlns:a16="http://schemas.microsoft.com/office/drawing/2014/main" id="{DCAFDCEA-FABE-4B37-B297-64AE45573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847768"/>
            <a:ext cx="3732301" cy="223938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8396C6D-CB58-4615-8950-675531E17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54" y="5477688"/>
            <a:ext cx="1736521" cy="1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0551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252">
            <a:extLst>
              <a:ext uri="{FF2B5EF4-FFF2-40B4-BE49-F238E27FC236}">
                <a16:creationId xmlns:a16="http://schemas.microsoft.com/office/drawing/2014/main" id="{4DCF7FE3-FCC8-4C72-909D-646FB5F79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538183"/>
              </p:ext>
            </p:extLst>
          </p:nvPr>
        </p:nvGraphicFramePr>
        <p:xfrm>
          <a:off x="6232487" y="1185362"/>
          <a:ext cx="5959513" cy="519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/>
          </a:bodyPr>
          <a:lstStyle/>
          <a:p>
            <a:pPr algn="l"/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Υψηλή δημοφιλία σε όλα τα κοινωνικά στρώματα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75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%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η χαμηλότερη επίδοση</a:t>
            </a:r>
            <a:endParaRPr lang="el-GR" sz="18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3" name="Chart 252"/>
          <p:cNvGraphicFramePr/>
          <p:nvPr>
            <p:extLst>
              <p:ext uri="{D42A27DB-BD31-4B8C-83A1-F6EECF244321}">
                <p14:modId xmlns:p14="http://schemas.microsoft.com/office/powerpoint/2010/main" val="1095138998"/>
              </p:ext>
            </p:extLst>
          </p:nvPr>
        </p:nvGraphicFramePr>
        <p:xfrm>
          <a:off x="0" y="1767357"/>
          <a:ext cx="6096000" cy="457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828827" y="1827739"/>
            <a:ext cx="1388164" cy="528708"/>
            <a:chOff x="2701191" y="1117211"/>
            <a:chExt cx="1169210" cy="528708"/>
          </a:xfrm>
        </p:grpSpPr>
        <p:sp>
          <p:nvSpPr>
            <p:cNvPr id="5" name="TextBox 4"/>
            <p:cNvSpPr txBox="1"/>
            <p:nvPr/>
          </p:nvSpPr>
          <p:spPr>
            <a:xfrm>
              <a:off x="3157801" y="1117211"/>
              <a:ext cx="25599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rgbClr val="002060"/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81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6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3175916" y="951434"/>
              <a:ext cx="219760" cy="1169210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0" name="Left Brace 9">
            <a:extLst>
              <a:ext uri="{FF2B5EF4-FFF2-40B4-BE49-F238E27FC236}">
                <a16:creationId xmlns:a16="http://schemas.microsoft.com/office/drawing/2014/main" id="{DBC05856-7CA2-4C2F-8037-8C4C030A1ACF}"/>
              </a:ext>
            </a:extLst>
          </p:cNvPr>
          <p:cNvSpPr/>
          <p:nvPr/>
        </p:nvSpPr>
        <p:spPr>
          <a:xfrm>
            <a:off x="6361751" y="1767357"/>
            <a:ext cx="276367" cy="4029596"/>
          </a:xfrm>
          <a:prstGeom prst="leftBrace">
            <a:avLst>
              <a:gd name="adj1" fmla="val 8333"/>
              <a:gd name="adj2" fmla="val 6941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3E3271-D9AF-4A38-A0DD-365C8CB1736B}"/>
              </a:ext>
            </a:extLst>
          </p:cNvPr>
          <p:cNvCxnSpPr>
            <a:cxnSpLocks/>
          </p:cNvCxnSpPr>
          <p:nvPr/>
        </p:nvCxnSpPr>
        <p:spPr>
          <a:xfrm>
            <a:off x="1828802" y="2036463"/>
            <a:ext cx="43691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C1809AC-1137-4624-B494-8B5B989F0A27}"/>
              </a:ext>
            </a:extLst>
          </p:cNvPr>
          <p:cNvSpPr txBox="1"/>
          <p:nvPr/>
        </p:nvSpPr>
        <p:spPr>
          <a:xfrm>
            <a:off x="8514182" y="885565"/>
            <a:ext cx="18630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sng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ΟΜΑΔΕΣ ΠΛΗΘΥΣΜΟΥ:</a:t>
            </a:r>
            <a:r>
              <a:rPr kumimoji="0" lang="el-GR" sz="1200" b="0" i="0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200" b="0" i="0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% </a:t>
            </a:r>
            <a:r>
              <a:rPr kumimoji="0" lang="el-GR" sz="1200" b="0" i="1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Θετική + Μάλλον θετική</a:t>
            </a:r>
            <a:endParaRPr kumimoji="0" lang="en-US" sz="1200" b="0" i="1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AAABC5-EE57-4883-A57E-835572A718E0}"/>
              </a:ext>
            </a:extLst>
          </p:cNvPr>
          <p:cNvSpPr txBox="1"/>
          <p:nvPr/>
        </p:nvSpPr>
        <p:spPr>
          <a:xfrm>
            <a:off x="609596" y="5736571"/>
            <a:ext cx="5555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400" b="1" dirty="0">
                <a:solidFill>
                  <a:srgbClr val="000000"/>
                </a:solidFill>
                <a:latin typeface="Arial Narrow" panose="020B0606020202030204" pitchFamily="34" charset="0"/>
                <a:sym typeface="Calibri"/>
              </a:rPr>
              <a:t>Θετική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47BEB5-9782-4809-BB48-58C59C2C2C2B}"/>
              </a:ext>
            </a:extLst>
          </p:cNvPr>
          <p:cNvSpPr txBox="1"/>
          <p:nvPr/>
        </p:nvSpPr>
        <p:spPr>
          <a:xfrm>
            <a:off x="1465831" y="5736573"/>
            <a:ext cx="111184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400" b="1" dirty="0">
                <a:solidFill>
                  <a:srgbClr val="000000"/>
                </a:solidFill>
                <a:latin typeface="Arial Narrow" panose="020B0606020202030204" pitchFamily="34" charset="0"/>
                <a:sym typeface="Calibri"/>
              </a:rPr>
              <a:t>Μάλλον θετική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8478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 fontScale="90000"/>
          </a:bodyPr>
          <a:lstStyle/>
          <a:p>
            <a:pPr algn="l"/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Οι διαβαθμίσεις της απήχησης του Ράλλυ Ακρόπολις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Η 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θετική εντύπωση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, το 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αυξημένο ενδιαφέρον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και ο 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πυρήνας</a:t>
            </a:r>
            <a:endParaRPr lang="el-GR" sz="18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855D9FB4-2EC6-4D64-B88A-EF9552B98227}"/>
              </a:ext>
            </a:extLst>
          </p:cNvPr>
          <p:cNvSpPr/>
          <p:nvPr/>
        </p:nvSpPr>
        <p:spPr>
          <a:xfrm>
            <a:off x="4232692" y="4360652"/>
            <a:ext cx="4951562" cy="1293962"/>
          </a:xfrm>
          <a:prstGeom prst="trapezoid">
            <a:avLst>
              <a:gd name="adj" fmla="val 55000"/>
            </a:avLst>
          </a:prstGeom>
          <a:solidFill>
            <a:srgbClr val="002060">
              <a:alpha val="35000"/>
            </a:srgbClr>
          </a:solidFill>
          <a:ln w="2540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71C74C13-23E4-4F9E-A8A4-B51BD7AB497D}"/>
              </a:ext>
            </a:extLst>
          </p:cNvPr>
          <p:cNvSpPr/>
          <p:nvPr/>
        </p:nvSpPr>
        <p:spPr>
          <a:xfrm>
            <a:off x="4948685" y="3036736"/>
            <a:ext cx="3519576" cy="1293962"/>
          </a:xfrm>
          <a:prstGeom prst="trapezoid">
            <a:avLst>
              <a:gd name="adj" fmla="val 55000"/>
            </a:avLst>
          </a:prstGeom>
          <a:solidFill>
            <a:srgbClr val="002060">
              <a:alpha val="60000"/>
            </a:srgbClr>
          </a:solidFill>
          <a:ln w="2540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1A7A8FE1-3C11-4C69-982D-39E4733B0A03}"/>
              </a:ext>
            </a:extLst>
          </p:cNvPr>
          <p:cNvSpPr/>
          <p:nvPr/>
        </p:nvSpPr>
        <p:spPr>
          <a:xfrm>
            <a:off x="5677616" y="1712820"/>
            <a:ext cx="2061714" cy="1293962"/>
          </a:xfrm>
          <a:prstGeom prst="trapezoid">
            <a:avLst>
              <a:gd name="adj" fmla="val 50000"/>
            </a:avLst>
          </a:prstGeom>
          <a:solidFill>
            <a:srgbClr val="002060"/>
          </a:solidFill>
          <a:ln w="2540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F59E3-BE8E-4CB2-9D95-F6CD4A59AAC8}"/>
              </a:ext>
            </a:extLst>
          </p:cNvPr>
          <p:cNvSpPr txBox="1"/>
          <p:nvPr/>
        </p:nvSpPr>
        <p:spPr>
          <a:xfrm>
            <a:off x="6441093" y="4807579"/>
            <a:ext cx="53476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81%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CA83D4-314F-42B7-90F5-3F72FD56D8A0}"/>
              </a:ext>
            </a:extLst>
          </p:cNvPr>
          <p:cNvSpPr txBox="1"/>
          <p:nvPr/>
        </p:nvSpPr>
        <p:spPr>
          <a:xfrm>
            <a:off x="6441093" y="3537027"/>
            <a:ext cx="53956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2000" b="1" dirty="0">
                <a:solidFill>
                  <a:schemeClr val="bg1"/>
                </a:solidFill>
                <a:sym typeface="Calibri"/>
              </a:rPr>
              <a:t>43</a:t>
            </a:r>
            <a:r>
              <a:rPr kumimoji="0" lang="el-GR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1B1294-F625-4A2F-B348-2CA53E3FAF1C}"/>
              </a:ext>
            </a:extLst>
          </p:cNvPr>
          <p:cNvSpPr txBox="1"/>
          <p:nvPr/>
        </p:nvSpPr>
        <p:spPr>
          <a:xfrm>
            <a:off x="6441093" y="2213111"/>
            <a:ext cx="53956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2000" b="1" dirty="0">
                <a:solidFill>
                  <a:schemeClr val="bg1"/>
                </a:solidFill>
                <a:sym typeface="Calibri"/>
              </a:rPr>
              <a:t>12%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25E84-DC6B-4F46-BFFA-B1760C1B0BAB}"/>
              </a:ext>
            </a:extLst>
          </p:cNvPr>
          <p:cNvSpPr txBox="1"/>
          <p:nvPr/>
        </p:nvSpPr>
        <p:spPr>
          <a:xfrm>
            <a:off x="4710567" y="2135038"/>
            <a:ext cx="72731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Οπαδοί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C25682-4604-40B3-9E67-64871202A633}"/>
              </a:ext>
            </a:extLst>
          </p:cNvPr>
          <p:cNvSpPr txBox="1"/>
          <p:nvPr/>
        </p:nvSpPr>
        <p:spPr>
          <a:xfrm>
            <a:off x="3117600" y="3429000"/>
            <a:ext cx="195662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Αυξημένο ενδιαφέρον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707B17-EB70-4DCD-A901-2F6081235898}"/>
              </a:ext>
            </a:extLst>
          </p:cNvPr>
          <p:cNvSpPr txBox="1"/>
          <p:nvPr/>
        </p:nvSpPr>
        <p:spPr>
          <a:xfrm>
            <a:off x="2607554" y="4807579"/>
            <a:ext cx="155831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Θετική εντύπωση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0118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61CCE-0835-9D4B-99B5-FA1509FEB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208"/>
          </a:solidFill>
          <a:ln w="2540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Shape 782">
            <a:extLst>
              <a:ext uri="{FF2B5EF4-FFF2-40B4-BE49-F238E27FC236}">
                <a16:creationId xmlns:a16="http://schemas.microsoft.com/office/drawing/2014/main" id="{672A4198-2760-5B45-9D29-6601B5668229}"/>
              </a:ext>
            </a:extLst>
          </p:cNvPr>
          <p:cNvSpPr/>
          <p:nvPr/>
        </p:nvSpPr>
        <p:spPr>
          <a:xfrm>
            <a:off x="6836761" y="3826766"/>
            <a:ext cx="2685030" cy="47461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ctr" defTabSz="4127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1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Lato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0D2D61-9C3C-504B-B0C4-B1F532E16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6214820"/>
            <a:ext cx="1988126" cy="41380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60D686-8EE5-3645-A227-E1A018499AB4}"/>
              </a:ext>
            </a:extLst>
          </p:cNvPr>
          <p:cNvCxnSpPr>
            <a:cxnSpLocks/>
          </p:cNvCxnSpPr>
          <p:nvPr/>
        </p:nvCxnSpPr>
        <p:spPr>
          <a:xfrm flipV="1">
            <a:off x="504499" y="3429000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A68A7E-E00E-3F4B-A879-E95C89518D5C}"/>
              </a:ext>
            </a:extLst>
          </p:cNvPr>
          <p:cNvCxnSpPr>
            <a:cxnSpLocks/>
          </p:cNvCxnSpPr>
          <p:nvPr/>
        </p:nvCxnSpPr>
        <p:spPr>
          <a:xfrm flipV="1">
            <a:off x="504499" y="4724399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Εικόνα 1">
            <a:extLst>
              <a:ext uri="{FF2B5EF4-FFF2-40B4-BE49-F238E27FC236}">
                <a16:creationId xmlns:a16="http://schemas.microsoft.com/office/drawing/2014/main" id="{B4FCD1DC-16C1-4D9E-ABDD-B8EF5C31B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1147202"/>
            <a:ext cx="2995105" cy="17970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CF0A98-3216-DF46-94AA-9274657BA7B8}"/>
              </a:ext>
            </a:extLst>
          </p:cNvPr>
          <p:cNvSpPr>
            <a:spLocks noGrp="1"/>
          </p:cNvSpPr>
          <p:nvPr/>
        </p:nvSpPr>
        <p:spPr>
          <a:xfrm>
            <a:off x="-1" y="3316187"/>
            <a:ext cx="11313427" cy="15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>
            <a:normAutofit/>
          </a:bodyPr>
          <a:lstStyle>
            <a:lvl1pPr marL="447663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 sz="2500" b="1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  <a:sym typeface="Calibri"/>
              </a:defRPr>
            </a:lvl1pPr>
            <a:lvl2pPr marL="783751" marR="0" indent="-326563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170" marR="0" indent="-304792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17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05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694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882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070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258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47663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rPr>
              <a:t>ΡΑΛΛΥ ΑΚΡΟΠΟΛΙΣ 2021</a:t>
            </a:r>
          </a:p>
          <a:p>
            <a:pPr marL="461963" marR="0" lvl="0" indent="0" algn="l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Calibri"/>
                <a:sym typeface="Calibri"/>
              </a:rPr>
              <a:t>Η επιστροφή στο </a:t>
            </a: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Calibri"/>
                <a:sym typeface="Calibri"/>
              </a:rPr>
              <a:t>WRC</a:t>
            </a:r>
            <a:endParaRPr kumimoji="0" lang="el-GR" sz="2800" b="0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Calibri"/>
              <a:sym typeface="Calibri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F201409-4F97-4466-8F94-A394B80C7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5652290"/>
            <a:ext cx="1417729" cy="869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E286C5-0837-45E8-8CE0-F5290ECFDB06}"/>
              </a:ext>
            </a:extLst>
          </p:cNvPr>
          <p:cNvSpPr txBox="1"/>
          <p:nvPr/>
        </p:nvSpPr>
        <p:spPr>
          <a:xfrm>
            <a:off x="3872391" y="562430"/>
            <a:ext cx="794409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kern="0" dirty="0">
                <a:solidFill>
                  <a:srgbClr val="0070C0"/>
                </a:solidFill>
                <a:latin typeface="Arial Narrow" panose="020B0604020202020204" pitchFamily="34" charset="0"/>
                <a:cs typeface="Calibri"/>
                <a:sym typeface="Calibri"/>
              </a:rPr>
              <a:t>ΔΕΚ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4020202020204" pitchFamily="34" charset="0"/>
                <a:cs typeface="Calibri"/>
                <a:sym typeface="Calibri"/>
              </a:rPr>
              <a:t>ΕΜΒΡΙΟΣ 2021</a:t>
            </a:r>
            <a:endParaRPr kumimoji="0" lang="el-GR" sz="1800" b="0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cs typeface="Calibri"/>
              <a:sym typeface="Calibri"/>
            </a:endParaRPr>
          </a:p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cs typeface="Calibri"/>
                <a:sym typeface="Calibri"/>
              </a:rPr>
              <a:t>Ο μηχανοκίνητος αθλητισμός στην Ελλάδα</a:t>
            </a:r>
          </a:p>
        </p:txBody>
      </p:sp>
    </p:spTree>
    <p:extLst>
      <p:ext uri="{BB962C8B-B14F-4D97-AF65-F5344CB8AC3E}">
        <p14:creationId xmlns:p14="http://schemas.microsoft.com/office/powerpoint/2010/main" val="22153268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/>
          </a:bodyPr>
          <a:lstStyle/>
          <a:p>
            <a:pPr algn="l"/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56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%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των πολιτών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lang="el-GR" sz="2800" i="1" kern="1200" dirty="0">
                <a:solidFill>
                  <a:srgbClr val="000000"/>
                </a:solidFill>
                <a:latin typeface="Arial Narrow" charset="0"/>
              </a:rPr>
              <a:t>γνώριζαν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για την επιστροφή του Ράλλυ Ακρόπολις στο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WRC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μετά από 8 χρόνια</a:t>
            </a:r>
            <a:endParaRPr lang="el-GR" sz="18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5" name="Chart 252"/>
          <p:cNvGraphicFramePr/>
          <p:nvPr>
            <p:extLst>
              <p:ext uri="{D42A27DB-BD31-4B8C-83A1-F6EECF244321}">
                <p14:modId xmlns:p14="http://schemas.microsoft.com/office/powerpoint/2010/main" val="2897679109"/>
              </p:ext>
            </p:extLst>
          </p:nvPr>
        </p:nvGraphicFramePr>
        <p:xfrm>
          <a:off x="1" y="1892105"/>
          <a:ext cx="8971472" cy="456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AF5B2F6-DF5A-46F4-8F65-93536E8B7800}"/>
              </a:ext>
            </a:extLst>
          </p:cNvPr>
          <p:cNvSpPr txBox="1"/>
          <p:nvPr/>
        </p:nvSpPr>
        <p:spPr>
          <a:xfrm>
            <a:off x="250166" y="1117216"/>
            <a:ext cx="951318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b="1" dirty="0">
                <a:solidFill>
                  <a:srgbClr val="9D90A0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ΠΟΣΟΙ ΓΝΩΡΙΖΟΥΝ ΓΙΑ ΤΗΝ ΕΠΙΣΤΡΟΦΗ ΤΟΥ ΡΑΛΛΥ ΑΚΡΟΠΟΛΙΣ ΣΤΟ </a:t>
            </a:r>
            <a:r>
              <a:rPr lang="en-US" sz="1600" b="1" dirty="0">
                <a:solidFill>
                  <a:srgbClr val="9D90A0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WRC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D90A0">
                  <a:lumMod val="50000"/>
                </a:srgbClr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b="0" i="1" dirty="0">
                <a:solidFill>
                  <a:srgbClr val="00113C"/>
                </a:solidFill>
                <a:latin typeface="Arial Narrow" charset="0"/>
                <a:ea typeface="Arial Narrow" charset="0"/>
                <a:cs typeface="Arial Narrow" charset="0"/>
              </a:rPr>
              <a:t>Γνωρίζατε ότι το Ράλλυ Ακρόπολις επέστρεψε στη χώρα μας ως αγώνας του παγκοσμίου πρωταθλήματος μετά από 8 χρόνια;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0AE988B-359D-4FC6-A114-D9BF6E5930D3}"/>
              </a:ext>
            </a:extLst>
          </p:cNvPr>
          <p:cNvSpPr/>
          <p:nvPr/>
        </p:nvSpPr>
        <p:spPr>
          <a:xfrm>
            <a:off x="8755653" y="2430699"/>
            <a:ext cx="215820" cy="584773"/>
          </a:xfrm>
          <a:prstGeom prst="leftBrace">
            <a:avLst>
              <a:gd name="adj1" fmla="val 8333"/>
              <a:gd name="adj2" fmla="val 45296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B9505-4BAA-4FEA-AD18-A8D50DC85AC2}"/>
              </a:ext>
            </a:extLst>
          </p:cNvPr>
          <p:cNvSpPr txBox="1"/>
          <p:nvPr/>
        </p:nvSpPr>
        <p:spPr>
          <a:xfrm>
            <a:off x="9109070" y="2307587"/>
            <a:ext cx="280140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Αττική: </a:t>
            </a:r>
            <a:r>
              <a:rPr kumimoji="0" lang="el-GR" sz="16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70%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30.000€+: 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70%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Φίλοι μηχ/του αθλητισμού: </a:t>
            </a:r>
            <a:r>
              <a:rPr kumimoji="0" lang="el-GR" sz="16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87%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45599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/>
          </a:bodyPr>
          <a:lstStyle/>
          <a:p>
            <a:pPr algn="l"/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72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%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της κοινωνίας δηλώνει ικανοποίηση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για την επιστροφή του Ράλλυ Ακρόπολις στο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WRC</a:t>
            </a:r>
            <a:endParaRPr lang="el-GR" sz="18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3" name="Chart 252"/>
          <p:cNvGraphicFramePr/>
          <p:nvPr>
            <p:extLst>
              <p:ext uri="{D42A27DB-BD31-4B8C-83A1-F6EECF244321}">
                <p14:modId xmlns:p14="http://schemas.microsoft.com/office/powerpoint/2010/main" val="1077641045"/>
              </p:ext>
            </p:extLst>
          </p:nvPr>
        </p:nvGraphicFramePr>
        <p:xfrm>
          <a:off x="1129855" y="1701989"/>
          <a:ext cx="9932290" cy="472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2555286" y="2073436"/>
            <a:ext cx="1845643" cy="589090"/>
            <a:chOff x="2701190" y="1056829"/>
            <a:chExt cx="1452573" cy="589090"/>
          </a:xfrm>
        </p:grpSpPr>
        <p:sp>
          <p:nvSpPr>
            <p:cNvPr id="5" name="TextBox 4"/>
            <p:cNvSpPr txBox="1"/>
            <p:nvPr/>
          </p:nvSpPr>
          <p:spPr>
            <a:xfrm>
              <a:off x="3307875" y="1056829"/>
              <a:ext cx="23919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72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6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3314370" y="806526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6240209" y="4002786"/>
            <a:ext cx="1848719" cy="589090"/>
            <a:chOff x="6389270" y="2769805"/>
            <a:chExt cx="1452573" cy="589090"/>
          </a:xfrm>
        </p:grpSpPr>
        <p:sp>
          <p:nvSpPr>
            <p:cNvPr id="8" name="TextBox 7"/>
            <p:cNvSpPr txBox="1"/>
            <p:nvPr/>
          </p:nvSpPr>
          <p:spPr>
            <a:xfrm>
              <a:off x="6993529" y="2769805"/>
              <a:ext cx="2388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17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9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7002450" y="2519502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879C41A-1991-446B-9D3D-093A98A1EB1E}"/>
              </a:ext>
            </a:extLst>
          </p:cNvPr>
          <p:cNvSpPr txBox="1"/>
          <p:nvPr/>
        </p:nvSpPr>
        <p:spPr>
          <a:xfrm>
            <a:off x="250166" y="1117216"/>
            <a:ext cx="1140953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b="1" dirty="0">
                <a:solidFill>
                  <a:srgbClr val="9D90A0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ΙΚΑΝΟΠΟΙΗΣΗ ΓΙΑ ΤΗΝ ΕΠΙΣΤΡΟΦΗ ΤΟΥ ΡΑΛΛΥ ΑΚΡΟΠΟΛΙΣ ΜΕΤΑ ΑΠΟ 8 ΧΡΟΝΙΑ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D90A0">
                  <a:lumMod val="50000"/>
                </a:srgbClr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b="0" i="1" dirty="0">
                <a:solidFill>
                  <a:srgbClr val="00113C"/>
                </a:solidFill>
                <a:latin typeface="Arial Narrow" charset="0"/>
                <a:ea typeface="Arial Narrow" charset="0"/>
                <a:cs typeface="Arial Narrow" charset="0"/>
              </a:rPr>
              <a:t>Πόσο ικανοποιημένος-η είστε για την επιστροφή του Ράλλυ Ακρόπολις στη χώρα μας, ως αγώνας του παγκοσμίου πρωταθλήματος μετά από 8 χρόνια;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59839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 fontScale="90000"/>
          </a:bodyPr>
          <a:lstStyle/>
          <a:p>
            <a:pPr algn="l"/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Απόλυτη (93</a:t>
            </a:r>
            <a:r>
              <a:rPr kumimoji="0" lang="el-GR" sz="31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%</a:t>
            </a:r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) η ικανοποίηση </a:t>
            </a:r>
            <a:r>
              <a:rPr lang="el-GR" sz="3100" kern="1200" dirty="0">
                <a:solidFill>
                  <a:srgbClr val="000000"/>
                </a:solidFill>
                <a:latin typeface="Arial Narrow" charset="0"/>
              </a:rPr>
              <a:t>στους φίλους του μηχανοκίνητου αθλητισμού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lang="el-GR" sz="2700" b="0" kern="1200" dirty="0">
                <a:solidFill>
                  <a:srgbClr val="000000"/>
                </a:solidFill>
                <a:latin typeface="Arial Narrow" charset="0"/>
              </a:rPr>
              <a:t>υψηλή η ικανοποίηση (81</a:t>
            </a:r>
            <a:r>
              <a:rPr lang="el-GR" sz="2700" b="0" kern="1200" baseline="30000" dirty="0">
                <a:solidFill>
                  <a:srgbClr val="000000"/>
                </a:solidFill>
                <a:latin typeface="Arial Narrow" charset="0"/>
              </a:rPr>
              <a:t>%</a:t>
            </a:r>
            <a:r>
              <a:rPr lang="el-GR" sz="2700" b="0" kern="1200" dirty="0">
                <a:solidFill>
                  <a:srgbClr val="000000"/>
                </a:solidFill>
                <a:latin typeface="Arial Narrow" charset="0"/>
              </a:rPr>
              <a:t>) και στις ηλικίες (65+) με μνήμες από τα παλιά</a:t>
            </a:r>
            <a:endParaRPr lang="el-GR" sz="18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3" name="Chart 252"/>
          <p:cNvGraphicFramePr/>
          <p:nvPr>
            <p:extLst>
              <p:ext uri="{D42A27DB-BD31-4B8C-83A1-F6EECF244321}">
                <p14:modId xmlns:p14="http://schemas.microsoft.com/office/powerpoint/2010/main" val="1428324648"/>
              </p:ext>
            </p:extLst>
          </p:nvPr>
        </p:nvGraphicFramePr>
        <p:xfrm>
          <a:off x="0" y="1540781"/>
          <a:ext cx="6096000" cy="472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751354" y="1955358"/>
            <a:ext cx="1491513" cy="589091"/>
            <a:chOff x="2701190" y="1056827"/>
            <a:chExt cx="1173863" cy="589091"/>
          </a:xfrm>
        </p:grpSpPr>
        <p:sp>
          <p:nvSpPr>
            <p:cNvPr id="5" name="TextBox 4"/>
            <p:cNvSpPr txBox="1"/>
            <p:nvPr/>
          </p:nvSpPr>
          <p:spPr>
            <a:xfrm>
              <a:off x="3168522" y="1056827"/>
              <a:ext cx="23919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rgbClr val="002060"/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72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6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3178242" y="949106"/>
              <a:ext cx="219760" cy="117386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DC9EA10-8972-41EC-A97B-019E6B0DB44A}"/>
              </a:ext>
            </a:extLst>
          </p:cNvPr>
          <p:cNvSpPr txBox="1"/>
          <p:nvPr/>
        </p:nvSpPr>
        <p:spPr>
          <a:xfrm>
            <a:off x="661355" y="5641685"/>
            <a:ext cx="45461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400" b="1" dirty="0">
                <a:solidFill>
                  <a:srgbClr val="000000"/>
                </a:solidFill>
                <a:latin typeface="Arial Narrow" panose="020B0606020202030204" pitchFamily="34" charset="0"/>
                <a:sym typeface="Calibri"/>
              </a:rPr>
              <a:t>Πολύ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EACF8-C414-475A-AEB0-3E580F0E140C}"/>
              </a:ext>
            </a:extLst>
          </p:cNvPr>
          <p:cNvSpPr txBox="1"/>
          <p:nvPr/>
        </p:nvSpPr>
        <p:spPr>
          <a:xfrm>
            <a:off x="1725564" y="5633058"/>
            <a:ext cx="59727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400" b="1" dirty="0">
                <a:solidFill>
                  <a:srgbClr val="000000"/>
                </a:solidFill>
                <a:latin typeface="Arial Narrow" panose="020B0606020202030204" pitchFamily="34" charset="0"/>
                <a:sym typeface="Calibri"/>
              </a:rPr>
              <a:t>Αρκετά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graphicFrame>
        <p:nvGraphicFramePr>
          <p:cNvPr id="12" name="Chart 252">
            <a:extLst>
              <a:ext uri="{FF2B5EF4-FFF2-40B4-BE49-F238E27FC236}">
                <a16:creationId xmlns:a16="http://schemas.microsoft.com/office/drawing/2014/main" id="{F2B4E6A3-E6BB-4ADC-89BB-19A7D2DC3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970631"/>
              </p:ext>
            </p:extLst>
          </p:nvPr>
        </p:nvGraphicFramePr>
        <p:xfrm>
          <a:off x="6232487" y="1185362"/>
          <a:ext cx="5959513" cy="519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Left Brace 13">
            <a:extLst>
              <a:ext uri="{FF2B5EF4-FFF2-40B4-BE49-F238E27FC236}">
                <a16:creationId xmlns:a16="http://schemas.microsoft.com/office/drawing/2014/main" id="{F0D4F5D0-D752-4A07-9151-19F9EB0E38B7}"/>
              </a:ext>
            </a:extLst>
          </p:cNvPr>
          <p:cNvSpPr/>
          <p:nvPr/>
        </p:nvSpPr>
        <p:spPr>
          <a:xfrm>
            <a:off x="6361751" y="1767357"/>
            <a:ext cx="276367" cy="4029596"/>
          </a:xfrm>
          <a:prstGeom prst="leftBrace">
            <a:avLst>
              <a:gd name="adj1" fmla="val 8333"/>
              <a:gd name="adj2" fmla="val 9296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FDBEFB-133C-451E-9908-CAF3B6CFD6F4}"/>
              </a:ext>
            </a:extLst>
          </p:cNvPr>
          <p:cNvCxnSpPr>
            <a:cxnSpLocks/>
          </p:cNvCxnSpPr>
          <p:nvPr/>
        </p:nvCxnSpPr>
        <p:spPr>
          <a:xfrm>
            <a:off x="1863306" y="2139975"/>
            <a:ext cx="43691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6698CB-0BE1-4CE5-B738-70D179923941}"/>
              </a:ext>
            </a:extLst>
          </p:cNvPr>
          <p:cNvSpPr txBox="1"/>
          <p:nvPr/>
        </p:nvSpPr>
        <p:spPr>
          <a:xfrm>
            <a:off x="8514182" y="885565"/>
            <a:ext cx="18630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sng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ΟΜΑΔΕΣ ΠΛΗΘΥΣΜΟΥ:</a:t>
            </a:r>
            <a:r>
              <a:rPr kumimoji="0" lang="el-GR" sz="1200" b="0" i="0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200" b="0" i="0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% </a:t>
            </a:r>
            <a:r>
              <a:rPr lang="el-GR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Π</a:t>
            </a:r>
            <a:r>
              <a:rPr kumimoji="0" lang="el-GR" sz="1200" b="0" i="1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ολύ + Αρκετά</a:t>
            </a:r>
            <a:endParaRPr kumimoji="0" lang="en-US" sz="1200" b="0" i="1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8135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 fontScale="90000"/>
          </a:bodyPr>
          <a:lstStyle/>
          <a:p>
            <a:pPr algn="l"/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Αναγνωρίζεται η συμβολή της Πολιτείας</a:t>
            </a:r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cs typeface="Calibri" charset="0"/>
                <a:sym typeface="Calibri"/>
              </a:rPr>
              <a:t> στην επιστροφή του Ράλλυ Ακρόπολις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cs typeface="Calibri" charset="0"/>
                <a:sym typeface="Calibri"/>
              </a:rPr>
              <a:t>ειδικότερα από το κοινό του μηχανοκίνητου</a:t>
            </a:r>
            <a:endParaRPr lang="el-GR" sz="18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3" name="Chart 252"/>
          <p:cNvGraphicFramePr/>
          <p:nvPr>
            <p:extLst>
              <p:ext uri="{D42A27DB-BD31-4B8C-83A1-F6EECF244321}">
                <p14:modId xmlns:p14="http://schemas.microsoft.com/office/powerpoint/2010/main" val="1011550415"/>
              </p:ext>
            </p:extLst>
          </p:nvPr>
        </p:nvGraphicFramePr>
        <p:xfrm>
          <a:off x="1077086" y="1652918"/>
          <a:ext cx="9932290" cy="472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2493725" y="2567534"/>
            <a:ext cx="1845643" cy="589090"/>
            <a:chOff x="2701190" y="1056829"/>
            <a:chExt cx="1452573" cy="589090"/>
          </a:xfrm>
        </p:grpSpPr>
        <p:sp>
          <p:nvSpPr>
            <p:cNvPr id="5" name="TextBox 4"/>
            <p:cNvSpPr txBox="1"/>
            <p:nvPr/>
          </p:nvSpPr>
          <p:spPr>
            <a:xfrm>
              <a:off x="3307875" y="1056829"/>
              <a:ext cx="23919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62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6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3314370" y="806526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6211082" y="4223346"/>
            <a:ext cx="1848719" cy="589090"/>
            <a:chOff x="6389270" y="2769805"/>
            <a:chExt cx="1452573" cy="589090"/>
          </a:xfrm>
        </p:grpSpPr>
        <p:sp>
          <p:nvSpPr>
            <p:cNvPr id="8" name="TextBox 7"/>
            <p:cNvSpPr txBox="1"/>
            <p:nvPr/>
          </p:nvSpPr>
          <p:spPr>
            <a:xfrm>
              <a:off x="7003507" y="2769805"/>
              <a:ext cx="2388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14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9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7002450" y="2519502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9613785-14F4-4E64-8D50-BA0514590319}"/>
              </a:ext>
            </a:extLst>
          </p:cNvPr>
          <p:cNvSpPr txBox="1"/>
          <p:nvPr/>
        </p:nvSpPr>
        <p:spPr>
          <a:xfrm>
            <a:off x="4893692" y="2140731"/>
            <a:ext cx="372262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Φίλοι του μηχανοκίνητου αθλητισμού: 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77%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37CBC93-1BE6-401E-A383-0D7508554E1C}"/>
              </a:ext>
            </a:extLst>
          </p:cNvPr>
          <p:cNvCxnSpPr/>
          <p:nvPr/>
        </p:nvCxnSpPr>
        <p:spPr>
          <a:xfrm flipV="1">
            <a:off x="3786996" y="2294619"/>
            <a:ext cx="992038" cy="4226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F843BE-8154-4DCD-BA40-0C8087796F68}"/>
              </a:ext>
            </a:extLst>
          </p:cNvPr>
          <p:cNvSpPr txBox="1"/>
          <p:nvPr/>
        </p:nvSpPr>
        <p:spPr>
          <a:xfrm>
            <a:off x="250166" y="1117216"/>
            <a:ext cx="1083084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Η ΣΥΜΒΟΛΗ ΤΟΥ ΥΠΟΥΡΓΕΙΟΥ ΚΑΙ ΤΩΝ ΑΡΜΟΔΙΩΝ ΦΟΡΕΩΝ ΣΤΗΝ ΕΠΙΣΤΡΟΦΗ ΤΟΥ ΡΑΛΛΥ ΑΚΡΟΠΟΛΙΣ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D90A0">
                  <a:lumMod val="50000"/>
                </a:srgbClr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00113C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Πώς κρίνετε τη συμβολή του αρμόδιου υπουργείου και των αρμόδιων φορέων της πολιτείας στην επιστροφή του θεσμού του Ράλλυ Ακρόπολις;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225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61CCE-0835-9D4B-99B5-FA1509FEB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208"/>
          </a:solidFill>
          <a:ln w="2540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Shape 782">
            <a:extLst>
              <a:ext uri="{FF2B5EF4-FFF2-40B4-BE49-F238E27FC236}">
                <a16:creationId xmlns:a16="http://schemas.microsoft.com/office/drawing/2014/main" id="{672A4198-2760-5B45-9D29-6601B5668229}"/>
              </a:ext>
            </a:extLst>
          </p:cNvPr>
          <p:cNvSpPr/>
          <p:nvPr/>
        </p:nvSpPr>
        <p:spPr>
          <a:xfrm>
            <a:off x="6836761" y="3826766"/>
            <a:ext cx="2685030" cy="47461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ctr" defTabSz="4127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1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Lato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0D2D61-9C3C-504B-B0C4-B1F532E16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6214820"/>
            <a:ext cx="1988126" cy="41380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60D686-8EE5-3645-A227-E1A018499AB4}"/>
              </a:ext>
            </a:extLst>
          </p:cNvPr>
          <p:cNvCxnSpPr>
            <a:cxnSpLocks/>
          </p:cNvCxnSpPr>
          <p:nvPr/>
        </p:nvCxnSpPr>
        <p:spPr>
          <a:xfrm flipV="1">
            <a:off x="504499" y="3429000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A68A7E-E00E-3F4B-A879-E95C89518D5C}"/>
              </a:ext>
            </a:extLst>
          </p:cNvPr>
          <p:cNvCxnSpPr>
            <a:cxnSpLocks/>
          </p:cNvCxnSpPr>
          <p:nvPr/>
        </p:nvCxnSpPr>
        <p:spPr>
          <a:xfrm flipV="1">
            <a:off x="504499" y="4724399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Εικόνα 1">
            <a:extLst>
              <a:ext uri="{FF2B5EF4-FFF2-40B4-BE49-F238E27FC236}">
                <a16:creationId xmlns:a16="http://schemas.microsoft.com/office/drawing/2014/main" id="{B4FCD1DC-16C1-4D9E-ABDD-B8EF5C31B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1147202"/>
            <a:ext cx="2995105" cy="17970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CF0A98-3216-DF46-94AA-9274657BA7B8}"/>
              </a:ext>
            </a:extLst>
          </p:cNvPr>
          <p:cNvSpPr>
            <a:spLocks noGrp="1"/>
          </p:cNvSpPr>
          <p:nvPr/>
        </p:nvSpPr>
        <p:spPr>
          <a:xfrm>
            <a:off x="-1" y="3316187"/>
            <a:ext cx="11313427" cy="15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>
            <a:normAutofit/>
          </a:bodyPr>
          <a:lstStyle>
            <a:lvl1pPr marL="447663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 sz="2500" b="1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  <a:sym typeface="Calibri"/>
              </a:defRPr>
            </a:lvl1pPr>
            <a:lvl2pPr marL="783751" marR="0" indent="-326563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170" marR="0" indent="-304792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17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05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694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882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070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258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47663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rPr>
              <a:t>ΡΑΛΛΥ ΑΚΡΟΠΟΛΙΣ 2021</a:t>
            </a:r>
          </a:p>
          <a:p>
            <a:pPr marL="461963" marR="0" lvl="0" indent="0" algn="l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Calibri"/>
                <a:sym typeface="Calibri"/>
              </a:rPr>
              <a:t>Η φετινή διοργάνωση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F201409-4F97-4466-8F94-A394B80C7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5652290"/>
            <a:ext cx="1417729" cy="869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EBA287-9351-42CB-B2B8-BB2F1961827B}"/>
              </a:ext>
            </a:extLst>
          </p:cNvPr>
          <p:cNvSpPr txBox="1"/>
          <p:nvPr/>
        </p:nvSpPr>
        <p:spPr>
          <a:xfrm>
            <a:off x="3872391" y="562430"/>
            <a:ext cx="794409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kern="0" dirty="0">
                <a:solidFill>
                  <a:srgbClr val="0070C0"/>
                </a:solidFill>
                <a:latin typeface="Arial Narrow" panose="020B0604020202020204" pitchFamily="34" charset="0"/>
                <a:cs typeface="Calibri"/>
                <a:sym typeface="Calibri"/>
              </a:rPr>
              <a:t>ΔΕΚ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4020202020204" pitchFamily="34" charset="0"/>
                <a:cs typeface="Calibri"/>
                <a:sym typeface="Calibri"/>
              </a:rPr>
              <a:t>ΕΜΒΡΙΟΣ 2021</a:t>
            </a:r>
            <a:endParaRPr kumimoji="0" lang="el-GR" sz="1800" b="0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cs typeface="Calibri"/>
              <a:sym typeface="Calibri"/>
            </a:endParaRPr>
          </a:p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cs typeface="Calibri"/>
                <a:sym typeface="Calibri"/>
              </a:rPr>
              <a:t>Ο μηχανοκίνητος αθλητισμός στην Ελλάδα</a:t>
            </a:r>
          </a:p>
        </p:txBody>
      </p:sp>
    </p:spTree>
    <p:extLst>
      <p:ext uri="{BB962C8B-B14F-4D97-AF65-F5344CB8AC3E}">
        <p14:creationId xmlns:p14="http://schemas.microsoft.com/office/powerpoint/2010/main" val="4287629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 fontScale="90000"/>
          </a:bodyPr>
          <a:lstStyle/>
          <a:p>
            <a:pPr algn="l"/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Περίπου 6 στους 10 είδαν στιγμιότυπα από το φετινό Ράλλυ Ακρόπολις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cs typeface="Calibri" charset="0"/>
                <a:sym typeface="Calibri"/>
              </a:rPr>
              <a:t>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lang="el-GR" sz="2700" b="0" kern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το διαδίκτυο μπαίνει δυναμικά στο παιχνίδι</a:t>
            </a:r>
            <a:endParaRPr lang="el-GR" sz="27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5" name="Chart 252"/>
          <p:cNvGraphicFramePr/>
          <p:nvPr>
            <p:extLst>
              <p:ext uri="{D42A27DB-BD31-4B8C-83A1-F6EECF244321}">
                <p14:modId xmlns:p14="http://schemas.microsoft.com/office/powerpoint/2010/main" val="2679049811"/>
              </p:ext>
            </p:extLst>
          </p:nvPr>
        </p:nvGraphicFramePr>
        <p:xfrm>
          <a:off x="1310053" y="1824426"/>
          <a:ext cx="9571893" cy="456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Ομάδα 1">
            <a:extLst>
              <a:ext uri="{FF2B5EF4-FFF2-40B4-BE49-F238E27FC236}">
                <a16:creationId xmlns:a16="http://schemas.microsoft.com/office/drawing/2014/main" id="{138CDFA9-2641-41A6-AB62-77F55FE90F88}"/>
              </a:ext>
            </a:extLst>
          </p:cNvPr>
          <p:cNvGrpSpPr/>
          <p:nvPr/>
        </p:nvGrpSpPr>
        <p:grpSpPr>
          <a:xfrm>
            <a:off x="9549352" y="2489101"/>
            <a:ext cx="545760" cy="1265242"/>
            <a:chOff x="9223060" y="1987774"/>
            <a:chExt cx="545760" cy="12652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BD4B32-D334-407C-850A-CB5C7AE87E4E}"/>
                </a:ext>
              </a:extLst>
            </p:cNvPr>
            <p:cNvSpPr txBox="1"/>
            <p:nvPr/>
          </p:nvSpPr>
          <p:spPr>
            <a:xfrm>
              <a:off x="9464893" y="2435730"/>
              <a:ext cx="30392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57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7" name="Δεξιό άγκιστρο 3">
              <a:extLst>
                <a:ext uri="{FF2B5EF4-FFF2-40B4-BE49-F238E27FC236}">
                  <a16:creationId xmlns:a16="http://schemas.microsoft.com/office/drawing/2014/main" id="{58CCBFE5-D953-41C9-9495-66B07A56CA1E}"/>
                </a:ext>
              </a:extLst>
            </p:cNvPr>
            <p:cNvSpPr/>
            <p:nvPr/>
          </p:nvSpPr>
          <p:spPr>
            <a:xfrm>
              <a:off x="9223060" y="1987774"/>
              <a:ext cx="136487" cy="1265242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0E7DE87-25A6-4B51-B8F9-C932CC0C4C89}"/>
              </a:ext>
            </a:extLst>
          </p:cNvPr>
          <p:cNvSpPr txBox="1"/>
          <p:nvPr/>
        </p:nvSpPr>
        <p:spPr>
          <a:xfrm>
            <a:off x="250166" y="1117216"/>
            <a:ext cx="659411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ΠΟΣΟΙ ΠΑΡΑΚΟΛΟΥΘΗΣΑΝ ΣΤΙΓΜΙΟΤΥΠΑ ΑΠΟ ΤΟ ΦΕΤΙΝΟ ΡΑΛΛΥ ΑΚΡΟΠΟΛΙΣ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00113C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Εσείς παρακολουθήσατε στιγμιότυπα από το φετινό Ράλλυ Ακρόπολις;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78593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 fontScale="90000"/>
          </a:bodyPr>
          <a:lstStyle/>
          <a:p>
            <a:pPr algn="l"/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Η πλειοψηφία (53</a:t>
            </a:r>
            <a:r>
              <a:rPr kumimoji="0" lang="el-GR" sz="31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%</a:t>
            </a:r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) κρίνει θετικά τη φετινή διοργάνωση</a:t>
            </a:r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cs typeface="Calibri" charset="0"/>
                <a:sym typeface="Calibri"/>
              </a:rPr>
              <a:t>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με το % αυτό να ανέρχεται στο 85</a:t>
            </a:r>
            <a:r>
              <a:rPr kumimoji="0" lang="el-GR" sz="2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%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ανάμεσα σε όσους εκφέρουν άποψη</a:t>
            </a:r>
            <a:endParaRPr lang="el-GR" sz="27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3" name="Chart 252"/>
          <p:cNvGraphicFramePr/>
          <p:nvPr>
            <p:extLst>
              <p:ext uri="{D42A27DB-BD31-4B8C-83A1-F6EECF244321}">
                <p14:modId xmlns:p14="http://schemas.microsoft.com/office/powerpoint/2010/main" val="3340412808"/>
              </p:ext>
            </p:extLst>
          </p:nvPr>
        </p:nvGraphicFramePr>
        <p:xfrm>
          <a:off x="1129855" y="1687433"/>
          <a:ext cx="9932290" cy="472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2546494" y="2684485"/>
            <a:ext cx="1845643" cy="589090"/>
            <a:chOff x="2701190" y="1056829"/>
            <a:chExt cx="1452573" cy="589090"/>
          </a:xfrm>
        </p:grpSpPr>
        <p:sp>
          <p:nvSpPr>
            <p:cNvPr id="5" name="TextBox 4"/>
            <p:cNvSpPr txBox="1"/>
            <p:nvPr/>
          </p:nvSpPr>
          <p:spPr>
            <a:xfrm>
              <a:off x="3307875" y="1056829"/>
              <a:ext cx="23919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53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6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3314370" y="806526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6263851" y="4410261"/>
            <a:ext cx="1848719" cy="589090"/>
            <a:chOff x="6389270" y="2769805"/>
            <a:chExt cx="1452573" cy="589090"/>
          </a:xfrm>
        </p:grpSpPr>
        <p:sp>
          <p:nvSpPr>
            <p:cNvPr id="8" name="TextBox 7"/>
            <p:cNvSpPr txBox="1"/>
            <p:nvPr/>
          </p:nvSpPr>
          <p:spPr>
            <a:xfrm>
              <a:off x="7043422" y="2769805"/>
              <a:ext cx="15567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9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9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7002450" y="2519502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0" name="Left Brace 9">
            <a:extLst>
              <a:ext uri="{FF2B5EF4-FFF2-40B4-BE49-F238E27FC236}">
                <a16:creationId xmlns:a16="http://schemas.microsoft.com/office/drawing/2014/main" id="{8810BB78-EC93-4E1C-8913-FF49CF9DD395}"/>
              </a:ext>
            </a:extLst>
          </p:cNvPr>
          <p:cNvSpPr/>
          <p:nvPr/>
        </p:nvSpPr>
        <p:spPr>
          <a:xfrm>
            <a:off x="4955828" y="2156792"/>
            <a:ext cx="251939" cy="917878"/>
          </a:xfrm>
          <a:prstGeom prst="leftBrace">
            <a:avLst>
              <a:gd name="adj1" fmla="val 0"/>
              <a:gd name="adj2" fmla="val 52984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1DF3C-C3D4-4270-86E3-5CA6C8E9B1AC}"/>
              </a:ext>
            </a:extLst>
          </p:cNvPr>
          <p:cNvSpPr txBox="1"/>
          <p:nvPr/>
        </p:nvSpPr>
        <p:spPr>
          <a:xfrm>
            <a:off x="5325145" y="2391503"/>
            <a:ext cx="359341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dirty="0">
                <a:solidFill>
                  <a:srgbClr val="0070C0"/>
                </a:solidFill>
                <a:sym typeface="Calibri"/>
              </a:rPr>
              <a:t>Επιτυχημένη + Μάλλον επιτυχημένη</a:t>
            </a:r>
            <a:r>
              <a:rPr kumimoji="0" lang="el-GR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</a:t>
            </a:r>
            <a:r>
              <a:rPr kumimoji="0" lang="el-GR" sz="16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85%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46EC62-ED36-4E55-9478-400B303D319C}"/>
              </a:ext>
            </a:extLst>
          </p:cNvPr>
          <p:cNvSpPr txBox="1"/>
          <p:nvPr/>
        </p:nvSpPr>
        <p:spPr>
          <a:xfrm>
            <a:off x="5322006" y="2684485"/>
            <a:ext cx="374692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/>
              </a:rPr>
              <a:t>Αποτυχημένη + Μάλλον αποτυχημένη</a:t>
            </a:r>
            <a:r>
              <a:rPr kumimoji="0" lang="el-GR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</a:t>
            </a:r>
            <a:r>
              <a:rPr kumimoji="0" lang="el-GR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15%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AB3718-DDA4-44F2-9E61-923E999CA287}"/>
              </a:ext>
            </a:extLst>
          </p:cNvPr>
          <p:cNvSpPr txBox="1"/>
          <p:nvPr/>
        </p:nvSpPr>
        <p:spPr>
          <a:xfrm>
            <a:off x="5413794" y="2067523"/>
            <a:ext cx="347146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ΜΕ ΑΝΑΓΩΓΗ ΣΕ ΟΣΟΥΣ ΕΚΦΕΡΟΥΝ ΑΠΟΨΗ</a:t>
            </a:r>
            <a:r>
              <a:rPr kumimoji="0" lang="el-GR" sz="1200" b="0" i="0" u="sng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</a:t>
            </a:r>
            <a:r>
              <a:rPr kumimoji="0" lang="el-GR" sz="1200" b="0" i="0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FCBD50-5F79-4948-A8A3-76D55C79DF6C}"/>
              </a:ext>
            </a:extLst>
          </p:cNvPr>
          <p:cNvSpPr txBox="1"/>
          <p:nvPr/>
        </p:nvSpPr>
        <p:spPr>
          <a:xfrm>
            <a:off x="250166" y="1117216"/>
            <a:ext cx="866839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ΑΞΙΟΛΟΓΗΣΗ ΤΟΥ ΦΕΤΙΝΟΥ ΡΑΛΛΥ ΑΚΡΟΠΟΛΙΣ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00113C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Από όσα γνωρίζετε ή έχετε ακούσει ή διαβάσει, πώς κρίνετε συνολικά τη φετινή διοργάνωση του Ράλλυ Ακρόπολις;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16B2851-3ABF-4886-8425-6463A65A8145}"/>
              </a:ext>
            </a:extLst>
          </p:cNvPr>
          <p:cNvCxnSpPr>
            <a:cxnSpLocks/>
          </p:cNvCxnSpPr>
          <p:nvPr/>
        </p:nvCxnSpPr>
        <p:spPr>
          <a:xfrm flipV="1">
            <a:off x="3783504" y="2654576"/>
            <a:ext cx="1010097" cy="2145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F94E64E7-C84A-48F6-9E48-D2F40AAED1B0}"/>
              </a:ext>
            </a:extLst>
          </p:cNvPr>
          <p:cNvSpPr/>
          <p:nvPr/>
        </p:nvSpPr>
        <p:spPr>
          <a:xfrm rot="10800000">
            <a:off x="9178903" y="2156792"/>
            <a:ext cx="251939" cy="917878"/>
          </a:xfrm>
          <a:prstGeom prst="leftBrace">
            <a:avLst>
              <a:gd name="adj1" fmla="val 0"/>
              <a:gd name="adj2" fmla="val 52984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78267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2373F1B-4783-5445-B28E-C8FC04B28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91071"/>
              </p:ext>
            </p:extLst>
          </p:nvPr>
        </p:nvGraphicFramePr>
        <p:xfrm>
          <a:off x="-1" y="1122632"/>
          <a:ext cx="12192000" cy="430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6685">
                  <a:extLst>
                    <a:ext uri="{9D8B030D-6E8A-4147-A177-3AD203B41FA5}">
                      <a16:colId xmlns:a16="http://schemas.microsoft.com/office/drawing/2014/main" val="2532203053"/>
                    </a:ext>
                  </a:extLst>
                </a:gridCol>
                <a:gridCol w="8955315">
                  <a:extLst>
                    <a:ext uri="{9D8B030D-6E8A-4147-A177-3AD203B41FA5}">
                      <a16:colId xmlns:a16="http://schemas.microsoft.com/office/drawing/2014/main" val="1758989320"/>
                    </a:ext>
                  </a:extLst>
                </a:gridCol>
              </a:tblGrid>
              <a:tr h="424840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Επωνυμία εντολέα</a:t>
                      </a:r>
                    </a:p>
                  </a:txBody>
                  <a:tcPr marL="72000" marR="90000" marT="46800" marB="468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Οργανωτική Επιτροπή Διοργανώσεων Μηχανοκίνητου Αθλητισμού</a:t>
                      </a:r>
                      <a:r>
                        <a:rPr kumimoji="0" lang="en-US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 (Motorsport Greece)</a:t>
                      </a:r>
                      <a:endParaRPr kumimoji="0" lang="el-GR" sz="1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 Narrow" charset="0"/>
                        <a:ea typeface="Arial Narrow" charset="0"/>
                        <a:cs typeface="Arial Narrow" charset="0"/>
                        <a:sym typeface="Calibri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35960"/>
                  </a:ext>
                </a:extLst>
              </a:tr>
              <a:tr h="424840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Είδος έρευνας</a:t>
                      </a:r>
                    </a:p>
                  </a:txBody>
                  <a:tcPr marL="72000" marR="90000" marT="46800" marB="468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Ποσοτική έρευνα καταγραφής στάσεων και αντιλήψεων για τον μηχανοκίνητο αθλητισμό στην Ελλάδα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1955"/>
                  </a:ext>
                </a:extLst>
              </a:tr>
              <a:tr h="545641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Ιδιαίτερα χαρακτηριστικά δείγματος</a:t>
                      </a:r>
                    </a:p>
                  </a:txBody>
                  <a:tcPr marL="72000" marR="90000" marT="46800" marB="468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Άνδρες και γυναίκες, 17 ετών και άνω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603494"/>
                  </a:ext>
                </a:extLst>
              </a:tr>
              <a:tr h="650220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Μέγεθος δείγματος/ γεωγραφική κάλυψη</a:t>
                      </a:r>
                    </a:p>
                  </a:txBody>
                  <a:tcPr marL="72000" marR="90000" marT="46800" marB="468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2004 άτομα στις 13 περιφέρειες της χώρας </a:t>
                      </a:r>
                      <a:endParaRPr kumimoji="0" lang="en-US" sz="1600" b="0" i="0" u="none" strike="noStrike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 Narrow" charset="0"/>
                        <a:ea typeface="Arial Narrow" charset="0"/>
                        <a:cs typeface="Arial Narrow" charset="0"/>
                        <a:sym typeface="Calibri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281052"/>
                  </a:ext>
                </a:extLst>
              </a:tr>
              <a:tr h="650220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Χρονικό διάστημα συλλογής στοιχείων</a:t>
                      </a:r>
                    </a:p>
                  </a:txBody>
                  <a:tcPr marL="72000" marR="90000" marT="46800" marB="468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14 – 24 Σεπτεμβρίου </a:t>
                      </a:r>
                      <a:r>
                        <a:rPr kumimoji="0" lang="en-US" sz="1600" b="0" i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20</a:t>
                      </a:r>
                      <a:r>
                        <a:rPr kumimoji="0" lang="el-GR" sz="1600" b="0" i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21</a:t>
                      </a:r>
                      <a:endParaRPr kumimoji="0" lang="en-US" sz="1600" b="0" i="0" u="none" strike="noStrike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 Narrow" charset="0"/>
                        <a:ea typeface="Arial Narrow" charset="0"/>
                        <a:cs typeface="Arial Narrow" charset="0"/>
                        <a:sym typeface="Calibri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341995"/>
                  </a:ext>
                </a:extLst>
              </a:tr>
              <a:tr h="922979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Μέθοδος συλλογής στοιχείων</a:t>
                      </a:r>
                    </a:p>
                  </a:txBody>
                  <a:tcPr marL="72000" marR="90000" marT="46800" marB="468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Η συλλογή των στοιχείων έγινε κατά 8</a:t>
                      </a:r>
                      <a:r>
                        <a:rPr kumimoji="0" lang="en-US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3</a:t>
                      </a:r>
                      <a:r>
                        <a:rPr kumimoji="0" lang="el-G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% με τη μέθοδο των τηλεφωνικών συνεντεύξεων (CATI) και κατά </a:t>
                      </a:r>
                      <a:r>
                        <a:rPr kumimoji="0" lang="en-US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17</a:t>
                      </a:r>
                      <a:r>
                        <a:rPr kumimoji="0" lang="el-G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% βάσει ηλεκτρονικού ερωτηματολογίου (CAWI) μέσω του ειδικά διαμορφωμένου </a:t>
                      </a:r>
                      <a:r>
                        <a:rPr kumimoji="0" lang="en-US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online panel </a:t>
                      </a:r>
                      <a:r>
                        <a:rPr kumimoji="0" lang="el-G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της Κάπα </a:t>
                      </a:r>
                      <a:r>
                        <a:rPr kumimoji="0" lang="en-US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Research</a:t>
                      </a:r>
                      <a:endParaRPr kumimoji="0" lang="el-GR" sz="1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 Narrow" charset="0"/>
                        <a:ea typeface="Arial Narrow" charset="0"/>
                        <a:cs typeface="Arial Narrow" charset="0"/>
                        <a:sym typeface="Calibri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191061"/>
                  </a:ext>
                </a:extLst>
              </a:tr>
              <a:tr h="684639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Σφάλμα / στρογγυλοποίηση</a:t>
                      </a:r>
                    </a:p>
                  </a:txBody>
                  <a:tcPr marL="72000" marR="90000" marT="46800" marB="468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 Narrow" charset="0"/>
                          <a:ea typeface="Arial Narrow" charset="0"/>
                          <a:cs typeface="Arial Narrow" charset="0"/>
                          <a:sym typeface="Calibri"/>
                        </a:rPr>
                        <a:t>Μέγιστο σφάλμα 2% σε διάστημα εμπιστοσύνης 95%. Τα αποτελέσματα (%) παρουσιάζονται με στρογγυλοποίηση στη μονάδα και ορισμένες απαντήσεις ενδέχεται να μην αθροίζουν στο 100%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771918"/>
                  </a:ext>
                </a:extLst>
              </a:tr>
            </a:tbl>
          </a:graphicData>
        </a:graphic>
      </p:graphicFrame>
      <p:sp>
        <p:nvSpPr>
          <p:cNvPr id="32" name="Shape 782">
            <a:extLst>
              <a:ext uri="{FF2B5EF4-FFF2-40B4-BE49-F238E27FC236}">
                <a16:creationId xmlns:a16="http://schemas.microsoft.com/office/drawing/2014/main" id="{672A4198-2760-5B45-9D29-6601B5668229}"/>
              </a:ext>
            </a:extLst>
          </p:cNvPr>
          <p:cNvSpPr/>
          <p:nvPr/>
        </p:nvSpPr>
        <p:spPr>
          <a:xfrm>
            <a:off x="6836761" y="3826766"/>
            <a:ext cx="2685030" cy="47461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ctr" defTabSz="4127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1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Lato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0D2D61-9C3C-504B-B0C4-B1F532E16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6214820"/>
            <a:ext cx="1988126" cy="4138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E07C03-ED1B-2C4F-854E-29B18603AFA2}"/>
              </a:ext>
            </a:extLst>
          </p:cNvPr>
          <p:cNvSpPr txBox="1"/>
          <p:nvPr/>
        </p:nvSpPr>
        <p:spPr>
          <a:xfrm>
            <a:off x="210935" y="65069"/>
            <a:ext cx="796834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 Cond" panose="02040506050405020303" pitchFamily="18" charset="0"/>
                <a:cs typeface="Calibri"/>
                <a:sym typeface="Calibri"/>
              </a:rPr>
              <a:t>Ταυτότητα έρευνας</a:t>
            </a:r>
            <a:endParaRPr kumimoji="0" lang="el-GR" sz="3200" b="0" i="0" u="none" strike="noStrike" kern="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 Cond" panose="02040506050405020303" pitchFamily="18" charset="0"/>
              <a:cs typeface="Calibri"/>
              <a:sym typeface="Calibri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51C3395-F517-4696-A400-8DA37EF62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2" y="5861120"/>
            <a:ext cx="1386534" cy="850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1F6B5-00A8-43BF-8167-62C93CF0FB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140" y="6112850"/>
            <a:ext cx="1790538" cy="3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7751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 fontScale="90000"/>
          </a:bodyPr>
          <a:lstStyle/>
          <a:p>
            <a:pPr algn="l"/>
            <a:r>
              <a:rPr kumimoji="0" lang="el-GR" sz="31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Ιδιαιτέρως</a:t>
            </a:r>
            <a:r>
              <a:rPr kumimoji="0" lang="el-GR" sz="3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31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επιτυχημένη</a:t>
            </a:r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η φετινή διοργάνωση για όσους είδαν στιγμιότυπα </a:t>
            </a:r>
            <a:r>
              <a:rPr kumimoji="0" lang="el-GR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Calibri" charset="0"/>
                <a:sym typeface="Calibri"/>
              </a:rPr>
              <a:t>90</a:t>
            </a:r>
            <a:r>
              <a:rPr kumimoji="0" lang="el-GR" sz="2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Calibri" charset="0"/>
                <a:sym typeface="Calibri"/>
              </a:rPr>
              <a:t>%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Calibri" charset="0"/>
                <a:sym typeface="Calibri"/>
              </a:rPr>
              <a:t> στην Τηλεόραση και 74</a:t>
            </a:r>
            <a:r>
              <a:rPr kumimoji="0" lang="el-GR" sz="2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Calibri" charset="0"/>
                <a:sym typeface="Calibri"/>
              </a:rPr>
              <a:t>%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Calibri" charset="0"/>
                <a:sym typeface="Calibri"/>
              </a:rPr>
              <a:t> στο Διαδίκτυο</a:t>
            </a:r>
            <a:endParaRPr lang="el-GR" sz="27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3" name="Chart 252"/>
          <p:cNvGraphicFramePr/>
          <p:nvPr>
            <p:extLst>
              <p:ext uri="{D42A27DB-BD31-4B8C-83A1-F6EECF244321}">
                <p14:modId xmlns:p14="http://schemas.microsoft.com/office/powerpoint/2010/main" val="387854414"/>
              </p:ext>
            </p:extLst>
          </p:nvPr>
        </p:nvGraphicFramePr>
        <p:xfrm>
          <a:off x="310550" y="2572235"/>
          <a:ext cx="5710527" cy="377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Ομάδα 6"/>
          <p:cNvGrpSpPr/>
          <p:nvPr/>
        </p:nvGrpSpPr>
        <p:grpSpPr>
          <a:xfrm>
            <a:off x="3088176" y="4496639"/>
            <a:ext cx="1397480" cy="595543"/>
            <a:chOff x="6389270" y="2763352"/>
            <a:chExt cx="1452573" cy="595543"/>
          </a:xfrm>
        </p:grpSpPr>
        <p:sp>
          <p:nvSpPr>
            <p:cNvPr id="8" name="TextBox 7"/>
            <p:cNvSpPr txBox="1"/>
            <p:nvPr/>
          </p:nvSpPr>
          <p:spPr>
            <a:xfrm>
              <a:off x="7012240" y="2763352"/>
              <a:ext cx="20663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4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9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7002450" y="2519502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aphicFrame>
        <p:nvGraphicFramePr>
          <p:cNvPr id="15" name="Chart 252">
            <a:extLst>
              <a:ext uri="{FF2B5EF4-FFF2-40B4-BE49-F238E27FC236}">
                <a16:creationId xmlns:a16="http://schemas.microsoft.com/office/drawing/2014/main" id="{0D9398AE-D11F-424D-BAC6-551E7D3EB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608542"/>
              </p:ext>
            </p:extLst>
          </p:nvPr>
        </p:nvGraphicFramePr>
        <p:xfrm>
          <a:off x="6193925" y="2543230"/>
          <a:ext cx="5710527" cy="3805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Ομάδα 6">
            <a:extLst>
              <a:ext uri="{FF2B5EF4-FFF2-40B4-BE49-F238E27FC236}">
                <a16:creationId xmlns:a16="http://schemas.microsoft.com/office/drawing/2014/main" id="{794C028C-3DAF-4802-8714-C35A68A48A00}"/>
              </a:ext>
            </a:extLst>
          </p:cNvPr>
          <p:cNvGrpSpPr/>
          <p:nvPr/>
        </p:nvGrpSpPr>
        <p:grpSpPr>
          <a:xfrm>
            <a:off x="1006737" y="2317016"/>
            <a:ext cx="1397480" cy="595543"/>
            <a:chOff x="6389270" y="2763352"/>
            <a:chExt cx="1452573" cy="5955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81CB86-7017-437E-97A9-E114FB4FE315}"/>
                </a:ext>
              </a:extLst>
            </p:cNvPr>
            <p:cNvSpPr txBox="1"/>
            <p:nvPr/>
          </p:nvSpPr>
          <p:spPr>
            <a:xfrm>
              <a:off x="6975082" y="2763352"/>
              <a:ext cx="34969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90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20" name="Δεξιό άγκιστρο 3">
              <a:extLst>
                <a:ext uri="{FF2B5EF4-FFF2-40B4-BE49-F238E27FC236}">
                  <a16:creationId xmlns:a16="http://schemas.microsoft.com/office/drawing/2014/main" id="{0699DA16-885F-4204-9266-66DC10D9D975}"/>
                </a:ext>
              </a:extLst>
            </p:cNvPr>
            <p:cNvSpPr/>
            <p:nvPr/>
          </p:nvSpPr>
          <p:spPr>
            <a:xfrm rot="16200000">
              <a:off x="7002450" y="2519502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1" name="Ομάδα 6">
            <a:extLst>
              <a:ext uri="{FF2B5EF4-FFF2-40B4-BE49-F238E27FC236}">
                <a16:creationId xmlns:a16="http://schemas.microsoft.com/office/drawing/2014/main" id="{A0B27B4A-2D55-4188-AFAF-6AA4FCEF59F3}"/>
              </a:ext>
            </a:extLst>
          </p:cNvPr>
          <p:cNvGrpSpPr/>
          <p:nvPr/>
        </p:nvGrpSpPr>
        <p:grpSpPr>
          <a:xfrm>
            <a:off x="6814745" y="2501681"/>
            <a:ext cx="1397480" cy="595543"/>
            <a:chOff x="6389270" y="2763352"/>
            <a:chExt cx="1452573" cy="5955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1F7AC2-576F-4DCF-9709-1EAF0252E14A}"/>
                </a:ext>
              </a:extLst>
            </p:cNvPr>
            <p:cNvSpPr txBox="1"/>
            <p:nvPr/>
          </p:nvSpPr>
          <p:spPr>
            <a:xfrm>
              <a:off x="6975082" y="2763352"/>
              <a:ext cx="34969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74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23" name="Δεξιό άγκιστρο 3">
              <a:extLst>
                <a:ext uri="{FF2B5EF4-FFF2-40B4-BE49-F238E27FC236}">
                  <a16:creationId xmlns:a16="http://schemas.microsoft.com/office/drawing/2014/main" id="{2D6B196A-C47E-4E6F-A316-D0043AE33B8D}"/>
                </a:ext>
              </a:extLst>
            </p:cNvPr>
            <p:cNvSpPr/>
            <p:nvPr/>
          </p:nvSpPr>
          <p:spPr>
            <a:xfrm rot="16200000">
              <a:off x="7002450" y="2519502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4" name="Ομάδα 6">
            <a:extLst>
              <a:ext uri="{FF2B5EF4-FFF2-40B4-BE49-F238E27FC236}">
                <a16:creationId xmlns:a16="http://schemas.microsoft.com/office/drawing/2014/main" id="{F93473D4-9B72-4CB2-AB00-46DA1CF56E3E}"/>
              </a:ext>
            </a:extLst>
          </p:cNvPr>
          <p:cNvGrpSpPr/>
          <p:nvPr/>
        </p:nvGrpSpPr>
        <p:grpSpPr>
          <a:xfrm>
            <a:off x="9049188" y="4085761"/>
            <a:ext cx="1397480" cy="595543"/>
            <a:chOff x="6389270" y="2763352"/>
            <a:chExt cx="1452573" cy="5955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591B3A-5E8A-43CB-8AF5-2C1492E0F279}"/>
                </a:ext>
              </a:extLst>
            </p:cNvPr>
            <p:cNvSpPr txBox="1"/>
            <p:nvPr/>
          </p:nvSpPr>
          <p:spPr>
            <a:xfrm>
              <a:off x="6940710" y="2763352"/>
              <a:ext cx="34969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12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26" name="Δεξιό άγκιστρο 3">
              <a:extLst>
                <a:ext uri="{FF2B5EF4-FFF2-40B4-BE49-F238E27FC236}">
                  <a16:creationId xmlns:a16="http://schemas.microsoft.com/office/drawing/2014/main" id="{9D5C78D1-CB91-4A2B-BEDE-9C8BDB66A4DC}"/>
                </a:ext>
              </a:extLst>
            </p:cNvPr>
            <p:cNvSpPr/>
            <p:nvPr/>
          </p:nvSpPr>
          <p:spPr>
            <a:xfrm rot="16200000">
              <a:off x="7002450" y="2519502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024BF2C-443C-4C33-B038-2078DD889B67}"/>
              </a:ext>
            </a:extLst>
          </p:cNvPr>
          <p:cNvSpPr txBox="1"/>
          <p:nvPr/>
        </p:nvSpPr>
        <p:spPr>
          <a:xfrm>
            <a:off x="841084" y="1850855"/>
            <a:ext cx="217783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… κυρίως στην Τηλεόραση: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59C32E-F916-41DF-97E0-CDBE687C58D2}"/>
              </a:ext>
            </a:extLst>
          </p:cNvPr>
          <p:cNvSpPr txBox="1"/>
          <p:nvPr/>
        </p:nvSpPr>
        <p:spPr>
          <a:xfrm>
            <a:off x="4122654" y="1041885"/>
            <a:ext cx="4077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b="1" i="1" u="sng" strike="noStrike" cap="none" spc="0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ΒΑΣΗ:</a:t>
            </a:r>
            <a:r>
              <a:rPr kumimoji="0" lang="el-GR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 </a:t>
            </a:r>
            <a:r>
              <a:rPr kumimoji="0" lang="el-GR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Όσοι παρακολούθησαν στιγμιότυπα</a:t>
            </a:r>
            <a:endParaRPr kumimoji="0" lang="en-US" b="0" i="1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Book Antiqua" panose="02040602050305030304" pitchFamily="18" charset="0"/>
              <a:sym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2AFA04-61AF-41B5-B8A9-09E01B286E1A}"/>
              </a:ext>
            </a:extLst>
          </p:cNvPr>
          <p:cNvCxnSpPr/>
          <p:nvPr/>
        </p:nvCxnSpPr>
        <p:spPr>
          <a:xfrm>
            <a:off x="6194084" y="1616323"/>
            <a:ext cx="0" cy="453604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C4A324-0515-4781-8D04-58F2C60DF2D0}"/>
              </a:ext>
            </a:extLst>
          </p:cNvPr>
          <p:cNvSpPr txBox="1"/>
          <p:nvPr/>
        </p:nvSpPr>
        <p:spPr>
          <a:xfrm>
            <a:off x="6649092" y="1848290"/>
            <a:ext cx="197906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… κυρίως στο Διαδίκτυο: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92578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61CCE-0835-9D4B-99B5-FA1509FEB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208"/>
          </a:solidFill>
          <a:ln w="2540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Shape 782">
            <a:extLst>
              <a:ext uri="{FF2B5EF4-FFF2-40B4-BE49-F238E27FC236}">
                <a16:creationId xmlns:a16="http://schemas.microsoft.com/office/drawing/2014/main" id="{672A4198-2760-5B45-9D29-6601B5668229}"/>
              </a:ext>
            </a:extLst>
          </p:cNvPr>
          <p:cNvSpPr/>
          <p:nvPr/>
        </p:nvSpPr>
        <p:spPr>
          <a:xfrm>
            <a:off x="6836761" y="3826766"/>
            <a:ext cx="2685030" cy="47461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ctr" defTabSz="4127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1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Lato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0D2D61-9C3C-504B-B0C4-B1F532E16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6214820"/>
            <a:ext cx="1988126" cy="41380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60D686-8EE5-3645-A227-E1A018499AB4}"/>
              </a:ext>
            </a:extLst>
          </p:cNvPr>
          <p:cNvCxnSpPr>
            <a:cxnSpLocks/>
          </p:cNvCxnSpPr>
          <p:nvPr/>
        </p:nvCxnSpPr>
        <p:spPr>
          <a:xfrm flipV="1">
            <a:off x="504499" y="3429000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A68A7E-E00E-3F4B-A879-E95C89518D5C}"/>
              </a:ext>
            </a:extLst>
          </p:cNvPr>
          <p:cNvCxnSpPr>
            <a:cxnSpLocks/>
          </p:cNvCxnSpPr>
          <p:nvPr/>
        </p:nvCxnSpPr>
        <p:spPr>
          <a:xfrm flipV="1">
            <a:off x="504499" y="4724399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Εικόνα 1">
            <a:extLst>
              <a:ext uri="{FF2B5EF4-FFF2-40B4-BE49-F238E27FC236}">
                <a16:creationId xmlns:a16="http://schemas.microsoft.com/office/drawing/2014/main" id="{B4FCD1DC-16C1-4D9E-ABDD-B8EF5C31B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1147202"/>
            <a:ext cx="2995105" cy="17970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CF0A98-3216-DF46-94AA-9274657BA7B8}"/>
              </a:ext>
            </a:extLst>
          </p:cNvPr>
          <p:cNvSpPr>
            <a:spLocks noGrp="1"/>
          </p:cNvSpPr>
          <p:nvPr/>
        </p:nvSpPr>
        <p:spPr>
          <a:xfrm>
            <a:off x="-1" y="3316187"/>
            <a:ext cx="11313427" cy="15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>
            <a:normAutofit/>
          </a:bodyPr>
          <a:lstStyle>
            <a:lvl1pPr marL="447663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 sz="2500" b="1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  <a:sym typeface="Calibri"/>
              </a:defRPr>
            </a:lvl1pPr>
            <a:lvl2pPr marL="783751" marR="0" indent="-326563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170" marR="0" indent="-304792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17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05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694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882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070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258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47663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rPr>
              <a:t>ΜΕΓΑΛΑ ΑΘΛΗΤΙΚΑ ΓΕΓΟΝΟΤΑ</a:t>
            </a:r>
          </a:p>
          <a:p>
            <a:pPr marL="461963" marR="0" lvl="0" indent="0" algn="l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Calibri"/>
                <a:sym typeface="Calibri"/>
              </a:rPr>
              <a:t>Η αξιοποίηση της Πλ. Συντάγματος και η διεκδίκηση διεθνών αθλητικών γεγονότων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F201409-4F97-4466-8F94-A394B80C7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5652290"/>
            <a:ext cx="1417729" cy="869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9458D3-A8DB-41BA-B076-1F85771B4EB9}"/>
              </a:ext>
            </a:extLst>
          </p:cNvPr>
          <p:cNvSpPr txBox="1"/>
          <p:nvPr/>
        </p:nvSpPr>
        <p:spPr>
          <a:xfrm>
            <a:off x="3872391" y="562430"/>
            <a:ext cx="794409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kern="0" dirty="0">
                <a:solidFill>
                  <a:srgbClr val="0070C0"/>
                </a:solidFill>
                <a:latin typeface="Arial Narrow" panose="020B0604020202020204" pitchFamily="34" charset="0"/>
                <a:cs typeface="Calibri"/>
                <a:sym typeface="Calibri"/>
              </a:rPr>
              <a:t>ΔΕΚ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4020202020204" pitchFamily="34" charset="0"/>
                <a:cs typeface="Calibri"/>
                <a:sym typeface="Calibri"/>
              </a:rPr>
              <a:t>ΕΜΒΡΙΟΣ 2021</a:t>
            </a:r>
            <a:endParaRPr kumimoji="0" lang="el-GR" sz="1800" b="0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cs typeface="Calibri"/>
              <a:sym typeface="Calibri"/>
            </a:endParaRPr>
          </a:p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cs typeface="Calibri"/>
                <a:sym typeface="Calibri"/>
              </a:rPr>
              <a:t>Ο μηχανοκίνητος αθλητισμός στην Ελλάδα</a:t>
            </a:r>
          </a:p>
        </p:txBody>
      </p:sp>
    </p:spTree>
    <p:extLst>
      <p:ext uri="{BB962C8B-B14F-4D97-AF65-F5344CB8AC3E}">
        <p14:creationId xmlns:p14="http://schemas.microsoft.com/office/powerpoint/2010/main" val="106866805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 fontScale="90000"/>
          </a:bodyPr>
          <a:lstStyle/>
          <a:p>
            <a:pPr algn="l"/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7 στους 10 συμφωνούν με την αξιοποίηση κεντρικών σημείων πόλεων</a:t>
            </a:r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cs typeface="Calibri" charset="0"/>
                <a:sym typeface="Calibri"/>
              </a:rPr>
              <a:t>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lang="el-GR" sz="2700" b="0" kern="1200" dirty="0">
                <a:solidFill>
                  <a:srgbClr val="000000"/>
                </a:solidFill>
                <a:latin typeface="Arial Narrow" charset="0"/>
              </a:rPr>
              <a:t>στις μεγάλες αθλητικές διοργανώσεις</a:t>
            </a:r>
            <a:r>
              <a:rPr kumimoji="0" lang="el-GR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– </a:t>
            </a:r>
            <a:r>
              <a:rPr lang="el-GR" sz="2700" b="0" kern="1200" dirty="0">
                <a:solidFill>
                  <a:srgbClr val="000000"/>
                </a:solidFill>
                <a:latin typeface="Arial Narrow" charset="0"/>
              </a:rPr>
              <a:t>με πλειοψηφικά %</a:t>
            </a:r>
            <a:r>
              <a:rPr kumimoji="0" lang="el-GR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και οι κάτοικοι της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Αττικής</a:t>
            </a:r>
            <a:endParaRPr lang="el-GR" sz="18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3" name="Chart 252"/>
          <p:cNvGraphicFramePr/>
          <p:nvPr>
            <p:extLst>
              <p:ext uri="{D42A27DB-BD31-4B8C-83A1-F6EECF244321}">
                <p14:modId xmlns:p14="http://schemas.microsoft.com/office/powerpoint/2010/main" val="3943761777"/>
              </p:ext>
            </p:extLst>
          </p:nvPr>
        </p:nvGraphicFramePr>
        <p:xfrm>
          <a:off x="1042580" y="2139351"/>
          <a:ext cx="9932290" cy="4275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2450593" y="2138068"/>
            <a:ext cx="1845643" cy="589090"/>
            <a:chOff x="2701190" y="1056829"/>
            <a:chExt cx="1452573" cy="589090"/>
          </a:xfrm>
        </p:grpSpPr>
        <p:sp>
          <p:nvSpPr>
            <p:cNvPr id="5" name="TextBox 4"/>
            <p:cNvSpPr txBox="1"/>
            <p:nvPr/>
          </p:nvSpPr>
          <p:spPr>
            <a:xfrm>
              <a:off x="3307875" y="1056829"/>
              <a:ext cx="23919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70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6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3314370" y="806526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6187440" y="4063580"/>
            <a:ext cx="1848719" cy="589090"/>
            <a:chOff x="6389270" y="2769805"/>
            <a:chExt cx="1452573" cy="589090"/>
          </a:xfrm>
        </p:grpSpPr>
        <p:sp>
          <p:nvSpPr>
            <p:cNvPr id="8" name="TextBox 7"/>
            <p:cNvSpPr txBox="1"/>
            <p:nvPr/>
          </p:nvSpPr>
          <p:spPr>
            <a:xfrm>
              <a:off x="7003507" y="2769805"/>
              <a:ext cx="2388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22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9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7002450" y="2519502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B720372-893C-4DF1-BDBA-8A2B6F50AA36}"/>
              </a:ext>
            </a:extLst>
          </p:cNvPr>
          <p:cNvSpPr txBox="1"/>
          <p:nvPr/>
        </p:nvSpPr>
        <p:spPr>
          <a:xfrm>
            <a:off x="250166" y="1117216"/>
            <a:ext cx="1149128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ΣΤΑΣΗ ΣΤΟ ΘΕΜΑ ΤΗΣ ΑΞΙΟΠΟΙΗΣΗΣ ΚΕΝΤΡΙΚΩΝ ΣΗΜΕΙΩΝ ΠΟΛΕΩΝ ΣΕ ΔΙΕΘΝΕΙΣ ΑΘΛΗΤΙΚΕΣ ΔΙΟΡΓΑΝΩΣΕΙΣ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00113C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H πρώτη ειδική διαδρομή του Ράλλυ Ακρόπολις έγινε στην ειδικά διαμορφωμένη Πλατεία Συντάγματος στο κέντρο της Αθήνας. Εσείς συμφωνείτε με το </a:t>
            </a:r>
            <a:b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00113C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</a:b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00113C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να αξιοποιούνται κεντρικά σημεία των ελληνικών πόλεων σε μεγάλες αθλητικές διοργανώσεις με στόχο τη διεθνή προβολή τους;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D3B0A6E-7CC4-4F0D-9A4E-2288430EB560}"/>
              </a:ext>
            </a:extLst>
          </p:cNvPr>
          <p:cNvSpPr/>
          <p:nvPr/>
        </p:nvSpPr>
        <p:spPr>
          <a:xfrm>
            <a:off x="6495995" y="2469317"/>
            <a:ext cx="251939" cy="917878"/>
          </a:xfrm>
          <a:prstGeom prst="leftBrace">
            <a:avLst>
              <a:gd name="adj1" fmla="val 0"/>
              <a:gd name="adj2" fmla="val 52984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B9908-EDCD-4809-BDAC-C0F1ABEC82C2}"/>
              </a:ext>
            </a:extLst>
          </p:cNvPr>
          <p:cNvSpPr txBox="1"/>
          <p:nvPr/>
        </p:nvSpPr>
        <p:spPr>
          <a:xfrm>
            <a:off x="6823975" y="2700355"/>
            <a:ext cx="313912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dirty="0">
                <a:solidFill>
                  <a:srgbClr val="002060"/>
                </a:solidFill>
                <a:sym typeface="Calibri"/>
              </a:rPr>
              <a:t>Συμφωνώ + Μάλλον συμφωνώ</a:t>
            </a:r>
            <a:r>
              <a:rPr kumimoji="0" lang="el-GR" sz="1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</a:t>
            </a:r>
            <a:r>
              <a:rPr kumimoji="0" lang="el-GR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66</a:t>
            </a:r>
            <a:r>
              <a:rPr kumimoji="0" lang="el-GR" sz="16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EF2BC-D856-4F49-9B46-733DBB466272}"/>
              </a:ext>
            </a:extLst>
          </p:cNvPr>
          <p:cNvSpPr txBox="1"/>
          <p:nvPr/>
        </p:nvSpPr>
        <p:spPr>
          <a:xfrm>
            <a:off x="6816632" y="2987472"/>
            <a:ext cx="305737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/>
              </a:rPr>
              <a:t>Διαφωνώ + Μάλλον διαφωνώ</a:t>
            </a:r>
            <a:r>
              <a:rPr kumimoji="0" lang="el-GR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29</a:t>
            </a:r>
            <a:r>
              <a:rPr kumimoji="0" lang="el-GR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98F329-FB59-4D3B-85B0-868B8DEA1B30}"/>
              </a:ext>
            </a:extLst>
          </p:cNvPr>
          <p:cNvSpPr txBox="1"/>
          <p:nvPr/>
        </p:nvSpPr>
        <p:spPr>
          <a:xfrm>
            <a:off x="7420219" y="2371422"/>
            <a:ext cx="155555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sng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ΚΑΤΟΙΚΟΙ ΑΤΤΙΚΗΣ:</a:t>
            </a:r>
            <a:r>
              <a:rPr kumimoji="0" lang="el-GR" sz="1200" b="0" i="0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C9B1CC4C-6B6E-43A3-A5ED-743651029940}"/>
              </a:ext>
            </a:extLst>
          </p:cNvPr>
          <p:cNvSpPr/>
          <p:nvPr/>
        </p:nvSpPr>
        <p:spPr>
          <a:xfrm rot="10800000">
            <a:off x="9942703" y="2460691"/>
            <a:ext cx="251939" cy="917878"/>
          </a:xfrm>
          <a:prstGeom prst="leftBrace">
            <a:avLst>
              <a:gd name="adj1" fmla="val 0"/>
              <a:gd name="adj2" fmla="val 52984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686671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/>
          </a:bodyPr>
          <a:lstStyle/>
          <a:p>
            <a:pPr algn="l"/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Το 87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%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συμφωνεί με τη διεκδίκηση και διοργάνωση διεθνών αθλητικών γεγονότων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cs typeface="Calibri" charset="0"/>
                <a:sym typeface="Calibri"/>
              </a:rPr>
              <a:t>διαταξική και διακομματική στήριξη</a:t>
            </a:r>
            <a:endParaRPr lang="el-GR" sz="18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3" name="Chart 252"/>
          <p:cNvGraphicFramePr/>
          <p:nvPr>
            <p:extLst>
              <p:ext uri="{D42A27DB-BD31-4B8C-83A1-F6EECF244321}">
                <p14:modId xmlns:p14="http://schemas.microsoft.com/office/powerpoint/2010/main" val="1833866171"/>
              </p:ext>
            </p:extLst>
          </p:nvPr>
        </p:nvGraphicFramePr>
        <p:xfrm>
          <a:off x="1059833" y="2599351"/>
          <a:ext cx="9932290" cy="380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2493725" y="2026944"/>
            <a:ext cx="1845643" cy="589090"/>
            <a:chOff x="2701190" y="1056829"/>
            <a:chExt cx="1452573" cy="589090"/>
          </a:xfrm>
        </p:grpSpPr>
        <p:sp>
          <p:nvSpPr>
            <p:cNvPr id="5" name="TextBox 4"/>
            <p:cNvSpPr txBox="1"/>
            <p:nvPr/>
          </p:nvSpPr>
          <p:spPr>
            <a:xfrm>
              <a:off x="3307875" y="1056829"/>
              <a:ext cx="23919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87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6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3314370" y="806526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6211082" y="4560496"/>
            <a:ext cx="1848719" cy="589090"/>
            <a:chOff x="6389270" y="2769805"/>
            <a:chExt cx="1452573" cy="589090"/>
          </a:xfrm>
        </p:grpSpPr>
        <p:sp>
          <p:nvSpPr>
            <p:cNvPr id="8" name="TextBox 7"/>
            <p:cNvSpPr txBox="1"/>
            <p:nvPr/>
          </p:nvSpPr>
          <p:spPr>
            <a:xfrm>
              <a:off x="7003507" y="2769805"/>
              <a:ext cx="2388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10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9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7002450" y="2519502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BBB8693-A259-4CE3-8E21-3CAC48BF8A78}"/>
              </a:ext>
            </a:extLst>
          </p:cNvPr>
          <p:cNvSpPr txBox="1"/>
          <p:nvPr/>
        </p:nvSpPr>
        <p:spPr>
          <a:xfrm>
            <a:off x="250166" y="1117216"/>
            <a:ext cx="788452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ΣΤΑΣΗ ΑΠΕΝΑΝΤΙ ΣΤΗ ΔΙΟΡΓΑΝΩΣΗ ΜΕΓΑΛΩΝ ΑΘΛΗΤΙΚΩΝ ΓΕΓΟΝΟΤΩΝ ΣΤΗΝ ΕΛΛΑΔΑ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00113C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Κατά τη γνώμη σας, ως χώρα θα πρέπει να διεκδικούμε τη διοργάνωση μεγάλων αθλητικών γεγονότων;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29085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61CCE-0835-9D4B-99B5-FA1509FEB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208"/>
          </a:solidFill>
          <a:ln w="2540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Shape 782">
            <a:extLst>
              <a:ext uri="{FF2B5EF4-FFF2-40B4-BE49-F238E27FC236}">
                <a16:creationId xmlns:a16="http://schemas.microsoft.com/office/drawing/2014/main" id="{672A4198-2760-5B45-9D29-6601B5668229}"/>
              </a:ext>
            </a:extLst>
          </p:cNvPr>
          <p:cNvSpPr/>
          <p:nvPr/>
        </p:nvSpPr>
        <p:spPr>
          <a:xfrm>
            <a:off x="6836761" y="3826766"/>
            <a:ext cx="2685030" cy="47461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ctr" defTabSz="4127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1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Lato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0D2D61-9C3C-504B-B0C4-B1F532E16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6214820"/>
            <a:ext cx="1988126" cy="41380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60D686-8EE5-3645-A227-E1A018499AB4}"/>
              </a:ext>
            </a:extLst>
          </p:cNvPr>
          <p:cNvCxnSpPr>
            <a:cxnSpLocks/>
          </p:cNvCxnSpPr>
          <p:nvPr/>
        </p:nvCxnSpPr>
        <p:spPr>
          <a:xfrm flipV="1">
            <a:off x="504499" y="3429000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A68A7E-E00E-3F4B-A879-E95C89518D5C}"/>
              </a:ext>
            </a:extLst>
          </p:cNvPr>
          <p:cNvCxnSpPr>
            <a:cxnSpLocks/>
          </p:cNvCxnSpPr>
          <p:nvPr/>
        </p:nvCxnSpPr>
        <p:spPr>
          <a:xfrm flipV="1">
            <a:off x="504499" y="4724399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Εικόνα 1">
            <a:extLst>
              <a:ext uri="{FF2B5EF4-FFF2-40B4-BE49-F238E27FC236}">
                <a16:creationId xmlns:a16="http://schemas.microsoft.com/office/drawing/2014/main" id="{B4FCD1DC-16C1-4D9E-ABDD-B8EF5C31B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1147202"/>
            <a:ext cx="2995105" cy="17970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CF0A98-3216-DF46-94AA-9274657BA7B8}"/>
              </a:ext>
            </a:extLst>
          </p:cNvPr>
          <p:cNvSpPr>
            <a:spLocks noGrp="1"/>
          </p:cNvSpPr>
          <p:nvPr/>
        </p:nvSpPr>
        <p:spPr>
          <a:xfrm>
            <a:off x="-1" y="3316187"/>
            <a:ext cx="11313427" cy="15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>
            <a:normAutofit/>
          </a:bodyPr>
          <a:lstStyle>
            <a:lvl1pPr marL="447663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 sz="2500" b="1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  <a:sym typeface="Calibri"/>
              </a:defRPr>
            </a:lvl1pPr>
            <a:lvl2pPr marL="783751" marR="0" indent="-326563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170" marR="0" indent="-304792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17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05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694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882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070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258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47663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rPr>
              <a:t>ΜΗΧΑΝΟΚΙΝΗΤΟΣ ΑΘΛΗΤΙΣΜΟΣ &amp; ΡΑΛΛΥ ΑΚΡΟΠΟΛΙΣ 2021</a:t>
            </a:r>
          </a:p>
          <a:p>
            <a:pPr marL="461963" marR="0" lvl="0" indent="0" algn="l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0" spc="-150" dirty="0">
                <a:solidFill>
                  <a:srgbClr val="FFFFFF"/>
                </a:solidFill>
                <a:latin typeface="Georgia Pro Cond" panose="02040506050405020303" pitchFamily="18" charset="0"/>
                <a:ea typeface="+mn-ea"/>
                <a:cs typeface="Calibri"/>
              </a:rPr>
              <a:t>Κεντρικά συμπεράσματα</a:t>
            </a:r>
            <a:endParaRPr kumimoji="0" lang="el-GR" sz="2800" b="0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Calibri"/>
              <a:sym typeface="Calibri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F201409-4F97-4466-8F94-A394B80C7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5652290"/>
            <a:ext cx="1417729" cy="869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9458D3-A8DB-41BA-B076-1F85771B4EB9}"/>
              </a:ext>
            </a:extLst>
          </p:cNvPr>
          <p:cNvSpPr txBox="1"/>
          <p:nvPr/>
        </p:nvSpPr>
        <p:spPr>
          <a:xfrm>
            <a:off x="3872391" y="562430"/>
            <a:ext cx="794409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kern="0" dirty="0">
                <a:solidFill>
                  <a:srgbClr val="0070C0"/>
                </a:solidFill>
                <a:latin typeface="Arial Narrow" panose="020B0604020202020204" pitchFamily="34" charset="0"/>
                <a:cs typeface="Calibri"/>
                <a:sym typeface="Calibri"/>
              </a:rPr>
              <a:t>ΔΕΚ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4020202020204" pitchFamily="34" charset="0"/>
                <a:cs typeface="Calibri"/>
                <a:sym typeface="Calibri"/>
              </a:rPr>
              <a:t>ΕΜΒΡΙΟΣ 2021</a:t>
            </a:r>
            <a:endParaRPr kumimoji="0" lang="el-GR" sz="1800" b="0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cs typeface="Calibri"/>
              <a:sym typeface="Calibri"/>
            </a:endParaRPr>
          </a:p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cs typeface="Calibri"/>
                <a:sym typeface="Calibri"/>
              </a:rPr>
              <a:t>Ο μηχανοκίνητος αθλητισμός στην Ελλάδα</a:t>
            </a:r>
          </a:p>
        </p:txBody>
      </p:sp>
    </p:spTree>
    <p:extLst>
      <p:ext uri="{BB962C8B-B14F-4D97-AF65-F5344CB8AC3E}">
        <p14:creationId xmlns:p14="http://schemas.microsoft.com/office/powerpoint/2010/main" val="372916667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AED0FE-7CF5-4C16-8AD3-B5F3F6CDCB2E}"/>
              </a:ext>
            </a:extLst>
          </p:cNvPr>
          <p:cNvSpPr txBox="1"/>
          <p:nvPr/>
        </p:nvSpPr>
        <p:spPr>
          <a:xfrm>
            <a:off x="334538" y="1175253"/>
            <a:ext cx="1152292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Η </a:t>
            </a:r>
            <a:r>
              <a:rPr lang="el-G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απήχηση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του Ράλλυ Ακρόπολις, ενός ιστορικού θεσμού υψηλού κύρους και αναγνωρισιμότητας, υπερβαίνει κατά πολύ το κοινό του μηχανοκίνητου αθλητισμού στην Ελλάδα. </a:t>
            </a:r>
          </a:p>
        </p:txBody>
      </p:sp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100"/>
          </a:xfrm>
        </p:spPr>
        <p:txBody>
          <a:bodyPr>
            <a:normAutofit/>
          </a:bodyPr>
          <a:lstStyle/>
          <a:p>
            <a:r>
              <a:rPr lang="el-GR" sz="2000" kern="1200" dirty="0">
                <a:solidFill>
                  <a:srgbClr val="9D90A0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ΚΕΝΤΡΙΚΑ ΣΥΜΠΕΡΑΣΜΑΤΑ</a:t>
            </a:r>
            <a:br>
              <a:rPr lang="el-GR" sz="1800" kern="1200" dirty="0">
                <a:solidFill>
                  <a:srgbClr val="9D90A0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l-GR" sz="1600" b="0" i="1" kern="1200" dirty="0">
                <a:solidFill>
                  <a:srgbClr val="00113C"/>
                </a:solidFill>
                <a:latin typeface="Arial Narrow" charset="0"/>
                <a:ea typeface="Arial Narrow" charset="0"/>
                <a:cs typeface="Arial Narrow" charset="0"/>
              </a:rPr>
              <a:t>Το Ράλλυ Ακρόπολις επέστρεψε δυναμικά</a:t>
            </a:r>
            <a:endParaRPr lang="el-GR" sz="1600" b="0" i="1" dirty="0">
              <a:solidFill>
                <a:srgbClr val="00113C"/>
              </a:solidFill>
              <a:latin typeface="Arial Narrow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98AC3-EE4D-1D4B-97D2-D30CFC58FF78}"/>
              </a:ext>
            </a:extLst>
          </p:cNvPr>
          <p:cNvSpPr txBox="1"/>
          <p:nvPr/>
        </p:nvSpPr>
        <p:spPr>
          <a:xfrm>
            <a:off x="334538" y="2155068"/>
            <a:ext cx="1152292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hangingPunct="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Ύστερα από 8 χρόνια απουσίας, οι πολίτες, πλειοψηφικά, εκφράζουν </a:t>
            </a:r>
            <a:r>
              <a:rPr lang="el-G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ικανοποίηση για την επιστροφή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του Ράλλυ Ακρόπολις στο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WRC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αναγνωρίζουν τις προσπάθειες των αρμόδιων φορέων προς την κατεύθυνση αυτή και – ιδίως όσοι την παρακολούθησαν – εξαίρουν τη φετινή διοργάνωση ως ιδιαιτέρως επιτυχημένη.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1C309-E11D-5F4B-AD37-A89C393AB096}"/>
              </a:ext>
            </a:extLst>
          </p:cNvPr>
          <p:cNvSpPr txBox="1"/>
          <p:nvPr/>
        </p:nvSpPr>
        <p:spPr>
          <a:xfrm>
            <a:off x="334538" y="3429000"/>
            <a:ext cx="1152292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hangingPunct="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Τα επόμενα χρόνια, ο </a:t>
            </a:r>
            <a:r>
              <a:rPr lang="el-G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ιδιωτικός τομέας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πρέπει να συνδράμει αποφασιστικά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·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όχι μόνο επειδή πρόκειται για έναν διαχρονικό θεσμό που προσφέρει μεγάλη προβολή, αλλά κυρίως γιατί μετά τις αλλεπάλληλες υποχωρήσεις η χώρα έχει ανάγκη από διεθνείς επιτυχίες.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054E-AA16-DF49-AE5B-6D1B69980A0B}"/>
              </a:ext>
            </a:extLst>
          </p:cNvPr>
          <p:cNvSpPr txBox="1"/>
          <p:nvPr/>
        </p:nvSpPr>
        <p:spPr>
          <a:xfrm>
            <a:off x="334538" y="4702932"/>
            <a:ext cx="1152292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hangingPunct="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Η </a:t>
            </a:r>
            <a:r>
              <a:rPr lang="el-G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Πολιτεία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έχει τη </a:t>
            </a:r>
            <a:r>
              <a:rPr lang="el-G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συγκατάθεση της κοινωνίας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να ενισχύσει το Ράλλυ Ακρόπολις και να διεκδικήσει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προσγειωμένα και μεθοδικά, τη διοργάνωση νέων </a:t>
            </a:r>
            <a:r>
              <a:rPr lang="el-G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μεγάλων αθλητικών γεγονότων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με στόχο τη διεθνή προβολή της χώρας, σηματοδοτώντας, παράλληλα, τη δυναμική επιστροφή της Ελλάδας στο παγκόσμιο αθλητικό – και όχι μόνο – στερέωμα.</a:t>
            </a:r>
          </a:p>
        </p:txBody>
      </p:sp>
    </p:spTree>
    <p:extLst>
      <p:ext uri="{BB962C8B-B14F-4D97-AF65-F5344CB8AC3E}">
        <p14:creationId xmlns:p14="http://schemas.microsoft.com/office/powerpoint/2010/main" val="1504013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61CCE-0835-9D4B-99B5-FA1509FEB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20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2" name="Shape 782">
            <a:extLst>
              <a:ext uri="{FF2B5EF4-FFF2-40B4-BE49-F238E27FC236}">
                <a16:creationId xmlns:a16="http://schemas.microsoft.com/office/drawing/2014/main" id="{672A4198-2760-5B45-9D29-6601B5668229}"/>
              </a:ext>
            </a:extLst>
          </p:cNvPr>
          <p:cNvSpPr/>
          <p:nvPr/>
        </p:nvSpPr>
        <p:spPr>
          <a:xfrm>
            <a:off x="6836761" y="3826766"/>
            <a:ext cx="2685030" cy="47461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 defTabSz="412767" hangingPunct="0"/>
            <a:endParaRPr sz="2751" kern="0" dirty="0">
              <a:latin typeface="Century Gothic" panose="020B0502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60D686-8EE5-3645-A227-E1A018499AB4}"/>
              </a:ext>
            </a:extLst>
          </p:cNvPr>
          <p:cNvCxnSpPr>
            <a:cxnSpLocks/>
          </p:cNvCxnSpPr>
          <p:nvPr/>
        </p:nvCxnSpPr>
        <p:spPr>
          <a:xfrm>
            <a:off x="2553419" y="1416924"/>
            <a:ext cx="9394166" cy="0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A68A7E-E00E-3F4B-A879-E95C89518D5C}"/>
              </a:ext>
            </a:extLst>
          </p:cNvPr>
          <p:cNvCxnSpPr>
            <a:cxnSpLocks/>
          </p:cNvCxnSpPr>
          <p:nvPr/>
        </p:nvCxnSpPr>
        <p:spPr>
          <a:xfrm flipV="1">
            <a:off x="304819" y="2790934"/>
            <a:ext cx="9396000" cy="0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CF0A98-3216-DF46-94AA-9274657BA7B8}"/>
              </a:ext>
            </a:extLst>
          </p:cNvPr>
          <p:cNvSpPr>
            <a:spLocks noGrp="1"/>
          </p:cNvSpPr>
          <p:nvPr/>
        </p:nvSpPr>
        <p:spPr>
          <a:xfrm>
            <a:off x="2483224" y="1375950"/>
            <a:ext cx="4055599" cy="15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>
            <a:normAutofit/>
          </a:bodyPr>
          <a:lstStyle>
            <a:lvl1pPr marL="447663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 sz="2500" b="1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  <a:sym typeface="Calibri"/>
              </a:defRPr>
            </a:lvl1pPr>
            <a:lvl2pPr marL="783751" marR="0" indent="-326563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170" marR="0" indent="-304792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17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05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694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882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070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258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61963" defTabSz="914436" hangingPunct="0">
              <a:spcBef>
                <a:spcPts val="0"/>
              </a:spcBef>
              <a:tabLst/>
            </a:pPr>
            <a:r>
              <a:rPr lang="el-GR" sz="3200" b="0" spc="-150" dirty="0">
                <a:solidFill>
                  <a:srgbClr val="FFFFFF"/>
                </a:solidFill>
                <a:latin typeface="Georgia Pro Cond" panose="02040506050405020303" pitchFamily="18" charset="0"/>
                <a:ea typeface="+mn-ea"/>
                <a:cs typeface="Calibri"/>
              </a:rPr>
              <a:t>1990</a:t>
            </a:r>
            <a:r>
              <a:rPr lang="en-US" sz="3200" b="0" spc="-150" dirty="0">
                <a:solidFill>
                  <a:srgbClr val="FFFFFF"/>
                </a:solidFill>
                <a:latin typeface="Georgia Pro Cond" panose="02040506050405020303" pitchFamily="18" charset="0"/>
                <a:ea typeface="+mn-ea"/>
                <a:cs typeface="Calibri"/>
              </a:rPr>
              <a:t> </a:t>
            </a:r>
            <a:r>
              <a:rPr lang="el-GR" sz="3200" b="0" spc="-150" dirty="0">
                <a:solidFill>
                  <a:srgbClr val="FFFFFF"/>
                </a:solidFill>
                <a:latin typeface="Georgia Pro Cond" panose="02040506050405020303" pitchFamily="18" charset="0"/>
                <a:ea typeface="+mn-ea"/>
                <a:cs typeface="Calibri"/>
              </a:rPr>
              <a:t>-</a:t>
            </a:r>
            <a:r>
              <a:rPr lang="en-US" sz="3200" b="0" spc="-150" dirty="0">
                <a:solidFill>
                  <a:srgbClr val="FFFFFF"/>
                </a:solidFill>
                <a:latin typeface="Georgia Pro Cond" panose="02040506050405020303" pitchFamily="18" charset="0"/>
                <a:ea typeface="+mn-ea"/>
                <a:cs typeface="Calibri"/>
              </a:rPr>
              <a:t> </a:t>
            </a:r>
            <a:r>
              <a:rPr lang="el-GR" sz="3200" b="0" spc="-150" dirty="0">
                <a:solidFill>
                  <a:srgbClr val="FFFFFF"/>
                </a:solidFill>
                <a:latin typeface="Georgia Pro Cond" panose="02040506050405020303" pitchFamily="18" charset="0"/>
                <a:ea typeface="+mn-ea"/>
                <a:cs typeface="Calibri"/>
              </a:rPr>
              <a:t>2021 | </a:t>
            </a:r>
            <a:r>
              <a:rPr lang="en-US" sz="3200" b="0" spc="-150" dirty="0">
                <a:solidFill>
                  <a:srgbClr val="FFFFFF"/>
                </a:solidFill>
                <a:latin typeface="Georgia Pro Cond" panose="02040506050405020303" pitchFamily="18" charset="0"/>
                <a:ea typeface="+mn-ea"/>
                <a:cs typeface="Calibri"/>
              </a:rPr>
              <a:t>3</a:t>
            </a:r>
            <a:r>
              <a:rPr lang="el-GR" sz="3200" b="0" spc="-150" dirty="0">
                <a:solidFill>
                  <a:srgbClr val="FFFFFF"/>
                </a:solidFill>
                <a:latin typeface="Georgia Pro Cond" panose="02040506050405020303" pitchFamily="18" charset="0"/>
                <a:ea typeface="+mn-ea"/>
                <a:cs typeface="Calibri"/>
              </a:rPr>
              <a:t>1</a:t>
            </a:r>
            <a:r>
              <a:rPr lang="en-US" sz="3200" b="0" spc="-150" dirty="0">
                <a:solidFill>
                  <a:srgbClr val="FFFFFF"/>
                </a:solidFill>
                <a:latin typeface="Georgia Pro Cond" panose="02040506050405020303" pitchFamily="18" charset="0"/>
                <a:ea typeface="+mn-ea"/>
                <a:cs typeface="Calibri"/>
              </a:rPr>
              <a:t> years</a:t>
            </a:r>
            <a:endParaRPr lang="el-GR" sz="3200" b="0" spc="-150" dirty="0">
              <a:solidFill>
                <a:srgbClr val="FFFFFF"/>
              </a:solidFill>
              <a:latin typeface="Georgia Pro Cond" panose="02040506050405020303" pitchFamily="18" charset="0"/>
              <a:ea typeface="+mn-ea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BB6E2F-7E36-4812-9A8F-798E5E3F05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825" y="1833877"/>
            <a:ext cx="3097710" cy="64475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9DD4F9F-8010-4BC5-AF70-30F1BB9A96FE}"/>
              </a:ext>
            </a:extLst>
          </p:cNvPr>
          <p:cNvSpPr>
            <a:spLocks noGrp="1"/>
          </p:cNvSpPr>
          <p:nvPr/>
        </p:nvSpPr>
        <p:spPr>
          <a:xfrm>
            <a:off x="4424746" y="4351547"/>
            <a:ext cx="3842158" cy="15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>
            <a:normAutofit/>
          </a:bodyPr>
          <a:lstStyle>
            <a:lvl1pPr marL="447663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 sz="2500" b="1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  <a:sym typeface="Calibri"/>
              </a:defRPr>
            </a:lvl1pPr>
            <a:lvl2pPr marL="783751" marR="0" indent="-326563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170" marR="0" indent="-304792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17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05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694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882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070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258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2400" b="0" spc="-150" dirty="0">
                <a:solidFill>
                  <a:schemeClr val="tx2">
                    <a:lumMod val="40000"/>
                    <a:lumOff val="60000"/>
                  </a:schemeClr>
                </a:solidFill>
                <a:latin typeface="Arial Nova Light" panose="020B0304020202020204" pitchFamily="34" charset="0"/>
                <a:ea typeface="+mn-ea"/>
                <a:cs typeface="Calibri"/>
              </a:rPr>
              <a:t>kaparesearch.com</a:t>
            </a:r>
            <a:endParaRPr lang="el-GR" sz="3600" b="0" spc="-150" dirty="0">
              <a:solidFill>
                <a:schemeClr val="tx2">
                  <a:lumMod val="40000"/>
                  <a:lumOff val="60000"/>
                </a:schemeClr>
              </a:solidFill>
              <a:latin typeface="Arial Nova Light" panose="020B0304020202020204" pitchFamily="34" charset="0"/>
              <a:ea typeface="+mn-ea"/>
              <a:cs typeface="Calibri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17399A2-0ACD-4B35-AC4F-6CC9D148DB82}"/>
              </a:ext>
            </a:extLst>
          </p:cNvPr>
          <p:cNvSpPr>
            <a:spLocks noGrp="1"/>
          </p:cNvSpPr>
          <p:nvPr/>
        </p:nvSpPr>
        <p:spPr>
          <a:xfrm>
            <a:off x="3048826" y="3409587"/>
            <a:ext cx="5911683" cy="15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>
            <a:normAutofit/>
          </a:bodyPr>
          <a:lstStyle>
            <a:lvl1pPr marL="447663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 sz="2500" b="1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  <a:sym typeface="Calibri"/>
              </a:defRPr>
            </a:lvl1pPr>
            <a:lvl2pPr marL="783751" marR="0" indent="-326563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170" marR="0" indent="-304792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17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05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694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882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070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258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61963" defTabSz="914436" hangingPunct="0">
              <a:spcBef>
                <a:spcPts val="0"/>
              </a:spcBef>
              <a:tabLst/>
            </a:pPr>
            <a:r>
              <a:rPr lang="en-US" sz="2800" b="0" spc="-150" dirty="0">
                <a:solidFill>
                  <a:srgbClr val="FFFFFF"/>
                </a:solidFill>
                <a:latin typeface="Georgia Pro Cond" panose="02040506050405020303" pitchFamily="18" charset="0"/>
                <a:ea typeface="+mn-ea"/>
                <a:cs typeface="Calibri"/>
              </a:rPr>
              <a:t>Translating data into policy and practice</a:t>
            </a:r>
            <a:endParaRPr lang="el-GR" sz="2800" b="0" spc="-150" dirty="0">
              <a:solidFill>
                <a:srgbClr val="FFFFFF"/>
              </a:solidFill>
              <a:latin typeface="Georgia Pro Cond" panose="02040506050405020303" pitchFamily="18" charset="0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1711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61CCE-0835-9D4B-99B5-FA1509FEB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208"/>
          </a:solidFill>
          <a:ln w="2540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Shape 782">
            <a:extLst>
              <a:ext uri="{FF2B5EF4-FFF2-40B4-BE49-F238E27FC236}">
                <a16:creationId xmlns:a16="http://schemas.microsoft.com/office/drawing/2014/main" id="{672A4198-2760-5B45-9D29-6601B5668229}"/>
              </a:ext>
            </a:extLst>
          </p:cNvPr>
          <p:cNvSpPr/>
          <p:nvPr/>
        </p:nvSpPr>
        <p:spPr>
          <a:xfrm>
            <a:off x="6836761" y="3826766"/>
            <a:ext cx="2685030" cy="47461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ctr" defTabSz="4127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1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Lato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0D2D61-9C3C-504B-B0C4-B1F532E16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6214820"/>
            <a:ext cx="1988126" cy="41380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60D686-8EE5-3645-A227-E1A018499AB4}"/>
              </a:ext>
            </a:extLst>
          </p:cNvPr>
          <p:cNvCxnSpPr>
            <a:cxnSpLocks/>
          </p:cNvCxnSpPr>
          <p:nvPr/>
        </p:nvCxnSpPr>
        <p:spPr>
          <a:xfrm flipV="1">
            <a:off x="504499" y="3429000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A68A7E-E00E-3F4B-A879-E95C89518D5C}"/>
              </a:ext>
            </a:extLst>
          </p:cNvPr>
          <p:cNvCxnSpPr>
            <a:cxnSpLocks/>
          </p:cNvCxnSpPr>
          <p:nvPr/>
        </p:nvCxnSpPr>
        <p:spPr>
          <a:xfrm flipV="1">
            <a:off x="504499" y="4724399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96FE50-B3A7-47DC-8F14-13AF8561A1CB}"/>
              </a:ext>
            </a:extLst>
          </p:cNvPr>
          <p:cNvSpPr txBox="1"/>
          <p:nvPr/>
        </p:nvSpPr>
        <p:spPr>
          <a:xfrm>
            <a:off x="3872391" y="562430"/>
            <a:ext cx="794409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kern="0" dirty="0">
                <a:solidFill>
                  <a:srgbClr val="0070C0"/>
                </a:solidFill>
                <a:latin typeface="Arial Narrow" panose="020B0604020202020204" pitchFamily="34" charset="0"/>
                <a:cs typeface="Calibri"/>
                <a:sym typeface="Calibri"/>
              </a:rPr>
              <a:t>ΔΕΚ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4020202020204" pitchFamily="34" charset="0"/>
                <a:cs typeface="Calibri"/>
                <a:sym typeface="Calibri"/>
              </a:rPr>
              <a:t>ΕΜΒΡΙΟΣ 2021</a:t>
            </a:r>
            <a:endParaRPr kumimoji="0" lang="el-GR" sz="1800" b="0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cs typeface="Calibri"/>
              <a:sym typeface="Calibri"/>
            </a:endParaRPr>
          </a:p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cs typeface="Calibri"/>
                <a:sym typeface="Calibri"/>
              </a:rPr>
              <a:t>Ο μηχανοκίνητος αθλητισμός στην Ελλάδα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CF0A98-3216-DF46-94AA-9274657BA7B8}"/>
              </a:ext>
            </a:extLst>
          </p:cNvPr>
          <p:cNvSpPr>
            <a:spLocks noGrp="1"/>
          </p:cNvSpPr>
          <p:nvPr/>
        </p:nvSpPr>
        <p:spPr>
          <a:xfrm>
            <a:off x="-1" y="3316187"/>
            <a:ext cx="11313427" cy="15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>
            <a:normAutofit/>
          </a:bodyPr>
          <a:lstStyle>
            <a:lvl1pPr marL="447663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 sz="2500" b="1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  <a:sym typeface="Calibri"/>
              </a:defRPr>
            </a:lvl1pPr>
            <a:lvl2pPr marL="783751" marR="0" indent="-326563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170" marR="0" indent="-304792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17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05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694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882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070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258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47663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/>
            </a:pPr>
            <a:r>
              <a:rPr lang="el-GR" sz="2000" dirty="0">
                <a:solidFill>
                  <a:srgbClr val="FFFFFF">
                    <a:lumMod val="7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ΤΑ ΠΙΟ ΔΗΜΟΦΙΛΗ ΑΘΛΗΜΑΤΑ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  <a:sym typeface="Calibri"/>
            </a:endParaRPr>
          </a:p>
          <a:p>
            <a:pPr marL="461963" marR="0" lvl="0" indent="0" algn="l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Calibri"/>
                <a:sym typeface="Calibri"/>
              </a:rPr>
              <a:t>Η διείσδυση του μηχανοκίνητου αθλητισμού στο ελληνικό κοινό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4B21B3B-1264-4A7B-9F90-89FD3D703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5652290"/>
            <a:ext cx="1417729" cy="8694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1C34A4-E3B1-4A8D-AD6B-B0D2F3883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24" y="1166996"/>
            <a:ext cx="2992380" cy="201658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03422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 fontScale="90000"/>
          </a:bodyPr>
          <a:lstStyle/>
          <a:p>
            <a:pPr algn="l"/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12</a:t>
            </a:r>
            <a:r>
              <a:rPr kumimoji="0" lang="el-GR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%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το ποσοστό του ελληνικού κοινού που παρακολουθεί πιο στενά τον </a:t>
            </a:r>
            <a:r>
              <a:rPr kumimoji="0" lang="el-GR" sz="2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μηχανοκίνητο αθλητισμό</a:t>
            </a:r>
            <a:endParaRPr lang="el-GR" sz="240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3" name="Chart 252"/>
          <p:cNvGraphicFramePr/>
          <p:nvPr>
            <p:extLst>
              <p:ext uri="{D42A27DB-BD31-4B8C-83A1-F6EECF244321}">
                <p14:modId xmlns:p14="http://schemas.microsoft.com/office/powerpoint/2010/main" val="1831637716"/>
              </p:ext>
            </p:extLst>
          </p:nvPr>
        </p:nvGraphicFramePr>
        <p:xfrm>
          <a:off x="1147034" y="1784803"/>
          <a:ext cx="10080812" cy="458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182880" y="1653999"/>
            <a:ext cx="1790699" cy="26160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ΠΟΛΛΑΠΛΩΝ ΑΠΑΝΤΗΣΕΩΝ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FDBD3-9CD5-440D-94E2-1EFDBA76028C}"/>
              </a:ext>
            </a:extLst>
          </p:cNvPr>
          <p:cNvSpPr txBox="1"/>
          <p:nvPr/>
        </p:nvSpPr>
        <p:spPr>
          <a:xfrm>
            <a:off x="250166" y="1117216"/>
            <a:ext cx="620939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Η ΔΙΕΙΣΔΥΣΗ ΤΟΥ ΜΗΧΑΝΟΚΙΝΗΤΟΥ ΑΘΛΗΤΙΣΜΟΥ ΣΤΟ ΕΛΛΗΝΙΚΟ ΚΟΙΝΟ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D90A0">
                  <a:lumMod val="50000"/>
                </a:srgbClr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b="0" i="1" dirty="0">
                <a:solidFill>
                  <a:srgbClr val="00113C"/>
                </a:solidFill>
                <a:latin typeface="Arial Narrow" charset="0"/>
                <a:ea typeface="Arial Narrow" charset="0"/>
                <a:cs typeface="Arial Narrow" charset="0"/>
              </a:rPr>
              <a:t>Ποιο ή ποια σπορ θα λέγατε ότι παρακολουθείτε περισσότερο;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7312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252">
            <a:extLst>
              <a:ext uri="{FF2B5EF4-FFF2-40B4-BE49-F238E27FC236}">
                <a16:creationId xmlns:a16="http://schemas.microsoft.com/office/drawing/2014/main" id="{19E49066-08F0-40F1-8FDF-4DFEA735D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43990"/>
              </p:ext>
            </p:extLst>
          </p:nvPr>
        </p:nvGraphicFramePr>
        <p:xfrm>
          <a:off x="6887964" y="1096813"/>
          <a:ext cx="5304036" cy="521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 fontScale="90000"/>
          </a:bodyPr>
          <a:lstStyle/>
          <a:p>
            <a:pPr algn="l"/>
            <a:r>
              <a:rPr lang="el-GR" sz="3100" kern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Το προφίλ των φίλων του μηχανοκίνητου αθλητισμού</a:t>
            </a:r>
            <a:r>
              <a:rPr lang="el-GR" sz="3600" kern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Κυρίως άνδρες, νεαρής και μέσης ηλικίας, κάτοικοι των Αθηνών, που ανήκουν στα μεσαία-ανώτερα οικονομικά στρώματα</a:t>
            </a:r>
            <a:endParaRPr lang="el-GR" sz="27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3" name="Chart 252"/>
          <p:cNvGraphicFramePr/>
          <p:nvPr>
            <p:extLst>
              <p:ext uri="{D42A27DB-BD31-4B8C-83A1-F6EECF244321}">
                <p14:modId xmlns:p14="http://schemas.microsoft.com/office/powerpoint/2010/main" val="241842516"/>
              </p:ext>
            </p:extLst>
          </p:nvPr>
        </p:nvGraphicFramePr>
        <p:xfrm>
          <a:off x="0" y="1096813"/>
          <a:ext cx="6504317" cy="529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Left Brace 1">
            <a:extLst>
              <a:ext uri="{FF2B5EF4-FFF2-40B4-BE49-F238E27FC236}">
                <a16:creationId xmlns:a16="http://schemas.microsoft.com/office/drawing/2014/main" id="{759D16D5-CF46-4834-B35B-B2FAE62B98E9}"/>
              </a:ext>
            </a:extLst>
          </p:cNvPr>
          <p:cNvSpPr/>
          <p:nvPr/>
        </p:nvSpPr>
        <p:spPr>
          <a:xfrm>
            <a:off x="6361752" y="2036463"/>
            <a:ext cx="332356" cy="3303917"/>
          </a:xfrm>
          <a:prstGeom prst="leftBrace">
            <a:avLst>
              <a:gd name="adj1" fmla="val 8333"/>
              <a:gd name="adj2" fmla="val 32768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02C493-4051-4127-97FF-A63456E53860}"/>
              </a:ext>
            </a:extLst>
          </p:cNvPr>
          <p:cNvCxnSpPr/>
          <p:nvPr/>
        </p:nvCxnSpPr>
        <p:spPr>
          <a:xfrm>
            <a:off x="3493707" y="3114137"/>
            <a:ext cx="2674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C9B258-5D22-422C-A723-B5EF4FC27546}"/>
              </a:ext>
            </a:extLst>
          </p:cNvPr>
          <p:cNvSpPr txBox="1"/>
          <p:nvPr/>
        </p:nvSpPr>
        <p:spPr>
          <a:xfrm>
            <a:off x="8611141" y="927100"/>
            <a:ext cx="272330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sng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ΟΜΑΔΕΣ ΠΛΗΘΥΣΜΟΥ:</a:t>
            </a:r>
            <a:r>
              <a:rPr kumimoji="0" lang="el-GR" sz="1200" b="0" i="0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% φίλοι</a:t>
            </a:r>
            <a:r>
              <a:rPr kumimoji="0" lang="el-GR" sz="1200" b="0" i="1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του μηχανοκίνητου αθλητισμού</a:t>
            </a:r>
            <a:endParaRPr kumimoji="0" lang="en-US" sz="1200" b="0" i="1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B3587-431C-4DED-A302-982D95908F8D}"/>
              </a:ext>
            </a:extLst>
          </p:cNvPr>
          <p:cNvSpPr txBox="1"/>
          <p:nvPr/>
        </p:nvSpPr>
        <p:spPr>
          <a:xfrm>
            <a:off x="310075" y="2960249"/>
            <a:ext cx="187326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Μηχανοκίνητο αθλητισμό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0900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61CCE-0835-9D4B-99B5-FA1509FEB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208"/>
          </a:solidFill>
          <a:ln w="2540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Shape 782">
            <a:extLst>
              <a:ext uri="{FF2B5EF4-FFF2-40B4-BE49-F238E27FC236}">
                <a16:creationId xmlns:a16="http://schemas.microsoft.com/office/drawing/2014/main" id="{672A4198-2760-5B45-9D29-6601B5668229}"/>
              </a:ext>
            </a:extLst>
          </p:cNvPr>
          <p:cNvSpPr/>
          <p:nvPr/>
        </p:nvSpPr>
        <p:spPr>
          <a:xfrm>
            <a:off x="6836761" y="3826766"/>
            <a:ext cx="2685030" cy="47461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ctr" defTabSz="4127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1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Lato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0D2D61-9C3C-504B-B0C4-B1F532E16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6214820"/>
            <a:ext cx="1988126" cy="41380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60D686-8EE5-3645-A227-E1A018499AB4}"/>
              </a:ext>
            </a:extLst>
          </p:cNvPr>
          <p:cNvCxnSpPr>
            <a:cxnSpLocks/>
          </p:cNvCxnSpPr>
          <p:nvPr/>
        </p:nvCxnSpPr>
        <p:spPr>
          <a:xfrm flipV="1">
            <a:off x="504499" y="3429000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A68A7E-E00E-3F4B-A879-E95C89518D5C}"/>
              </a:ext>
            </a:extLst>
          </p:cNvPr>
          <p:cNvCxnSpPr>
            <a:cxnSpLocks/>
          </p:cNvCxnSpPr>
          <p:nvPr/>
        </p:nvCxnSpPr>
        <p:spPr>
          <a:xfrm flipV="1">
            <a:off x="504499" y="4724399"/>
            <a:ext cx="11313427" cy="1"/>
          </a:xfrm>
          <a:prstGeom prst="line">
            <a:avLst/>
          </a:prstGeom>
          <a:noFill/>
          <a:ln w="0" cap="flat">
            <a:solidFill>
              <a:schemeClr val="accent2">
                <a:lumOff val="1669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Εικόνα 1">
            <a:extLst>
              <a:ext uri="{FF2B5EF4-FFF2-40B4-BE49-F238E27FC236}">
                <a16:creationId xmlns:a16="http://schemas.microsoft.com/office/drawing/2014/main" id="{B4FCD1DC-16C1-4D9E-ABDD-B8EF5C31B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1147202"/>
            <a:ext cx="2995105" cy="17970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CF0A98-3216-DF46-94AA-9274657BA7B8}"/>
              </a:ext>
            </a:extLst>
          </p:cNvPr>
          <p:cNvSpPr>
            <a:spLocks noGrp="1"/>
          </p:cNvSpPr>
          <p:nvPr/>
        </p:nvSpPr>
        <p:spPr>
          <a:xfrm>
            <a:off x="-1" y="3316187"/>
            <a:ext cx="11313427" cy="15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 anchor="ctr">
            <a:normAutofit/>
          </a:bodyPr>
          <a:lstStyle>
            <a:lvl1pPr marL="447663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 sz="2500" b="1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  <a:sym typeface="Calibri"/>
              </a:defRPr>
            </a:lvl1pPr>
            <a:lvl2pPr marL="783751" marR="0" indent="-326563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170" marR="0" indent="-304792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17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05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694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882" marR="0" indent="-365751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070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258" marR="0" indent="-365750" algn="l" defTabSz="914377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47663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9533" algn="l"/>
                <a:tab pos="5592623" algn="l"/>
              </a:tabLst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rPr>
              <a:t>ΡΑΛΛΥ ΑΚΡΟΠΟΛΙΣ</a:t>
            </a:r>
          </a:p>
          <a:p>
            <a:pPr marL="461963" marR="0" lvl="0" indent="0" algn="l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Calibri"/>
                <a:sym typeface="Calibri"/>
              </a:rPr>
              <a:t>Η απήχηση του Ράλλυ Ακρόπολις στην ελληνική κοινωνία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F201409-4F97-4466-8F94-A394B80C7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5652290"/>
            <a:ext cx="1417729" cy="869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294F03-7AB5-43CC-BF74-5104F502CF00}"/>
              </a:ext>
            </a:extLst>
          </p:cNvPr>
          <p:cNvSpPr txBox="1"/>
          <p:nvPr/>
        </p:nvSpPr>
        <p:spPr>
          <a:xfrm>
            <a:off x="3872391" y="562430"/>
            <a:ext cx="794409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kern="0" dirty="0">
                <a:solidFill>
                  <a:srgbClr val="0070C0"/>
                </a:solidFill>
                <a:latin typeface="Arial Narrow" panose="020B0604020202020204" pitchFamily="34" charset="0"/>
                <a:cs typeface="Calibri"/>
                <a:sym typeface="Calibri"/>
              </a:rPr>
              <a:t>ΔΕΚ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4020202020204" pitchFamily="34" charset="0"/>
                <a:cs typeface="Calibri"/>
                <a:sym typeface="Calibri"/>
              </a:rPr>
              <a:t>ΕΜΒΡΙΟΣ 2021</a:t>
            </a:r>
            <a:endParaRPr kumimoji="0" lang="el-GR" sz="1800" b="0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cs typeface="Calibri"/>
              <a:sym typeface="Calibri"/>
            </a:endParaRPr>
          </a:p>
          <a:p>
            <a:pPr marL="0" marR="0" lvl="0" indent="0" algn="r" defTabSz="91443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cs typeface="Calibri"/>
                <a:sym typeface="Calibri"/>
              </a:rPr>
              <a:t>Ο μηχανοκίνητος αθλητισμός στην Ελλάδα</a:t>
            </a:r>
          </a:p>
        </p:txBody>
      </p:sp>
    </p:spTree>
    <p:extLst>
      <p:ext uri="{BB962C8B-B14F-4D97-AF65-F5344CB8AC3E}">
        <p14:creationId xmlns:p14="http://schemas.microsoft.com/office/powerpoint/2010/main" val="14523968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52"/>
          <p:cNvGraphicFramePr/>
          <p:nvPr>
            <p:extLst>
              <p:ext uri="{D42A27DB-BD31-4B8C-83A1-F6EECF244321}">
                <p14:modId xmlns:p14="http://schemas.microsoft.com/office/powerpoint/2010/main" val="384643411"/>
              </p:ext>
            </p:extLst>
          </p:nvPr>
        </p:nvGraphicFramePr>
        <p:xfrm>
          <a:off x="1349438" y="1810517"/>
          <a:ext cx="9190383" cy="452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Ομάδα 1"/>
          <p:cNvGrpSpPr/>
          <p:nvPr/>
        </p:nvGrpSpPr>
        <p:grpSpPr>
          <a:xfrm>
            <a:off x="8522404" y="2237940"/>
            <a:ext cx="545760" cy="1265242"/>
            <a:chOff x="9223060" y="1987774"/>
            <a:chExt cx="545760" cy="1265242"/>
          </a:xfrm>
        </p:grpSpPr>
        <p:sp>
          <p:nvSpPr>
            <p:cNvPr id="9" name="TextBox 8"/>
            <p:cNvSpPr txBox="1"/>
            <p:nvPr/>
          </p:nvSpPr>
          <p:spPr>
            <a:xfrm>
              <a:off x="9464893" y="2435730"/>
              <a:ext cx="30392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43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11" name="Δεξιό άγκιστρο 3">
              <a:extLst>
                <a:ext uri="{FF2B5EF4-FFF2-40B4-BE49-F238E27FC236}">
                  <a16:creationId xmlns:a16="http://schemas.microsoft.com/office/drawing/2014/main" id="{9D5FB094-1E8B-5747-8F5A-8832E85BA2F0}"/>
                </a:ext>
              </a:extLst>
            </p:cNvPr>
            <p:cNvSpPr/>
            <p:nvPr/>
          </p:nvSpPr>
          <p:spPr>
            <a:xfrm>
              <a:off x="9223060" y="1987774"/>
              <a:ext cx="136487" cy="1265242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 fontScale="90000"/>
          </a:bodyPr>
          <a:lstStyle/>
          <a:p>
            <a:pPr algn="l"/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9 στους 10 πολίτες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lang="el-GR" sz="3100" kern="1200" dirty="0">
                <a:solidFill>
                  <a:srgbClr val="000000"/>
                </a:solidFill>
                <a:latin typeface="Arial Narrow" charset="0"/>
              </a:rPr>
              <a:t>έχουν, τουλάχιστον, </a:t>
            </a:r>
            <a:r>
              <a:rPr lang="el-GR" sz="3100" i="1" kern="1200" dirty="0">
                <a:solidFill>
                  <a:srgbClr val="000000"/>
                </a:solidFill>
                <a:latin typeface="Arial Narrow" charset="0"/>
              </a:rPr>
              <a:t>ακουστά</a:t>
            </a:r>
            <a:r>
              <a:rPr lang="el-GR" sz="3100" kern="1200" dirty="0">
                <a:solidFill>
                  <a:srgbClr val="000000"/>
                </a:solidFill>
                <a:latin typeface="Arial Narrow" charset="0"/>
              </a:rPr>
              <a:t> το Ράλλυ Ακρόπολις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43</a:t>
            </a:r>
            <a:r>
              <a:rPr kumimoji="0" lang="el-GR" sz="2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%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δηλώνει ότι γνωρίζει </a:t>
            </a:r>
            <a:r>
              <a:rPr kumimoji="0" lang="el-GR" sz="2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πολλά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ή </a:t>
            </a:r>
            <a:r>
              <a:rPr kumimoji="0" lang="el-GR" sz="2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αρκετά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για τον θεσμό</a:t>
            </a:r>
            <a:endParaRPr lang="el-GR" sz="18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D900C-17D6-43DB-B1E4-8142DB76A0F2}"/>
              </a:ext>
            </a:extLst>
          </p:cNvPr>
          <p:cNvSpPr txBox="1"/>
          <p:nvPr/>
        </p:nvSpPr>
        <p:spPr>
          <a:xfrm>
            <a:off x="250166" y="1117216"/>
            <a:ext cx="689226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b="1" dirty="0">
                <a:solidFill>
                  <a:srgbClr val="9D90A0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ΑΝΑΓΝΩΡΙΣΙΜΟΤΗΤΑ/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ΒΑΘΜΟΣ ΓΝΩΣΗΣ ΓΙΑ ΤΟΝ ΘΕΣΜΟ ΤΟΥ ΡΑΛΛΥ ΑΚΡΟΠΟΛΙΣ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D90A0">
                  <a:lumMod val="50000"/>
                </a:srgbClr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b="0" i="1" dirty="0">
                <a:solidFill>
                  <a:srgbClr val="00113C"/>
                </a:solidFill>
                <a:latin typeface="Arial Narrow" charset="0"/>
                <a:ea typeface="Arial Narrow" charset="0"/>
                <a:cs typeface="Arial Narrow" charset="0"/>
              </a:rPr>
              <a:t>Εσείς πόσα γνωρίζετε για τον θεσμό του Ράλλυ Ακρόπολις;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24823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52"/>
          <p:cNvGraphicFramePr/>
          <p:nvPr>
            <p:extLst>
              <p:ext uri="{D42A27DB-BD31-4B8C-83A1-F6EECF244321}">
                <p14:modId xmlns:p14="http://schemas.microsoft.com/office/powerpoint/2010/main" val="3388208220"/>
              </p:ext>
            </p:extLst>
          </p:nvPr>
        </p:nvGraphicFramePr>
        <p:xfrm>
          <a:off x="0" y="1448208"/>
          <a:ext cx="6232487" cy="452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Ομάδα 1"/>
          <p:cNvGrpSpPr/>
          <p:nvPr/>
        </p:nvGrpSpPr>
        <p:grpSpPr>
          <a:xfrm>
            <a:off x="5155724" y="1892877"/>
            <a:ext cx="522263" cy="1265242"/>
            <a:chOff x="9223060" y="1987774"/>
            <a:chExt cx="522263" cy="1265242"/>
          </a:xfrm>
        </p:grpSpPr>
        <p:sp>
          <p:nvSpPr>
            <p:cNvPr id="9" name="TextBox 8"/>
            <p:cNvSpPr txBox="1"/>
            <p:nvPr/>
          </p:nvSpPr>
          <p:spPr>
            <a:xfrm>
              <a:off x="9441396" y="2435730"/>
              <a:ext cx="30392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rgbClr val="002060"/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43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11" name="Δεξιό άγκιστρο 3">
              <a:extLst>
                <a:ext uri="{FF2B5EF4-FFF2-40B4-BE49-F238E27FC236}">
                  <a16:creationId xmlns:a16="http://schemas.microsoft.com/office/drawing/2014/main" id="{9D5FB094-1E8B-5747-8F5A-8832E85BA2F0}"/>
                </a:ext>
              </a:extLst>
            </p:cNvPr>
            <p:cNvSpPr/>
            <p:nvPr/>
          </p:nvSpPr>
          <p:spPr>
            <a:xfrm>
              <a:off x="9223060" y="1987774"/>
              <a:ext cx="136487" cy="1265242"/>
            </a:xfrm>
            <a:prstGeom prst="rightBrac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 fontScale="90000"/>
          </a:bodyPr>
          <a:lstStyle/>
          <a:p>
            <a:pPr algn="l"/>
            <a:r>
              <a:rPr lang="el-GR" sz="3100" kern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Κοινά που γνωρίζουν περισσότερα για το</a:t>
            </a:r>
            <a:r>
              <a:rPr kumimoji="0" lang="el-GR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Ράλλυ Ακρόπολις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άνδρες, μεγαλύτερες ηλικίες και μεσαία-ανώτερα οικονομικά στρώματα που κατοικούν στην Αττική</a:t>
            </a:r>
            <a:endParaRPr lang="el-GR" sz="2700" b="0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10" name="Chart 252">
            <a:extLst>
              <a:ext uri="{FF2B5EF4-FFF2-40B4-BE49-F238E27FC236}">
                <a16:creationId xmlns:a16="http://schemas.microsoft.com/office/drawing/2014/main" id="{2A79B117-FA42-4037-B086-5081EA5B9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385900"/>
              </p:ext>
            </p:extLst>
          </p:nvPr>
        </p:nvGraphicFramePr>
        <p:xfrm>
          <a:off x="6232487" y="1224951"/>
          <a:ext cx="5959513" cy="515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Left Brace 11">
            <a:extLst>
              <a:ext uri="{FF2B5EF4-FFF2-40B4-BE49-F238E27FC236}">
                <a16:creationId xmlns:a16="http://schemas.microsoft.com/office/drawing/2014/main" id="{C587A0E0-210F-4B37-ABC4-E389A9C0EB43}"/>
              </a:ext>
            </a:extLst>
          </p:cNvPr>
          <p:cNvSpPr/>
          <p:nvPr/>
        </p:nvSpPr>
        <p:spPr>
          <a:xfrm>
            <a:off x="5818282" y="2165853"/>
            <a:ext cx="332356" cy="3303917"/>
          </a:xfrm>
          <a:prstGeom prst="leftBrace">
            <a:avLst>
              <a:gd name="adj1" fmla="val 8333"/>
              <a:gd name="adj2" fmla="val 11097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2F0EAA-3347-4B86-BD28-E29E0432054B}"/>
              </a:ext>
            </a:extLst>
          </p:cNvPr>
          <p:cNvSpPr txBox="1"/>
          <p:nvPr/>
        </p:nvSpPr>
        <p:spPr>
          <a:xfrm>
            <a:off x="8540062" y="927100"/>
            <a:ext cx="18814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sng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ΟΜΑΔΕΣ ΠΛΗΘΥΣΜΟΥ:</a:t>
            </a:r>
            <a:r>
              <a:rPr kumimoji="0" lang="el-GR" sz="1200" b="0" i="0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% </a:t>
            </a:r>
            <a:r>
              <a:rPr kumimoji="0" lang="el-GR" sz="1200" b="0" i="1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Γνωρίζω πολλά+αρκετά</a:t>
            </a:r>
            <a:endParaRPr kumimoji="0" lang="en-US" sz="1200" b="0" i="1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C3431-BA93-40E2-B7D9-6B92D9DBC9C0}"/>
              </a:ext>
            </a:extLst>
          </p:cNvPr>
          <p:cNvSpPr txBox="1"/>
          <p:nvPr/>
        </p:nvSpPr>
        <p:spPr>
          <a:xfrm>
            <a:off x="966377" y="1993333"/>
            <a:ext cx="120962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400" b="1" dirty="0">
                <a:solidFill>
                  <a:srgbClr val="000000"/>
                </a:solidFill>
                <a:latin typeface="Arial Narrow" panose="020B0606020202030204" pitchFamily="34" charset="0"/>
                <a:sym typeface="Calibri"/>
              </a:rPr>
              <a:t>Γνωρίζω πολλά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BA84A-C1C6-4914-AD2B-5E409285AB20}"/>
              </a:ext>
            </a:extLst>
          </p:cNvPr>
          <p:cNvSpPr txBox="1"/>
          <p:nvPr/>
        </p:nvSpPr>
        <p:spPr>
          <a:xfrm>
            <a:off x="931873" y="2758136"/>
            <a:ext cx="124328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400" b="1" dirty="0">
                <a:solidFill>
                  <a:srgbClr val="000000"/>
                </a:solidFill>
                <a:latin typeface="Arial Narrow" panose="020B0606020202030204" pitchFamily="34" charset="0"/>
                <a:sym typeface="Calibri"/>
              </a:rPr>
              <a:t>Γνωρίζω αρκετά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4524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82880" y="0"/>
            <a:ext cx="12009120" cy="927100"/>
          </a:xfrm>
        </p:spPr>
        <p:txBody>
          <a:bodyPr>
            <a:normAutofit/>
          </a:bodyPr>
          <a:lstStyle/>
          <a:p>
            <a:pPr algn="l"/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Ράλλυ Ακρόπολις: υψηλή δημοφιλία στο </a:t>
            </a:r>
            <a:r>
              <a:rPr lang="el-GR" sz="2800" kern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σύνολο της κοινωνίας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|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81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%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με θετική γνώμη</a:t>
            </a:r>
            <a:endParaRPr lang="el-GR" sz="1800" b="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3" name="Chart 252"/>
          <p:cNvGraphicFramePr/>
          <p:nvPr>
            <p:extLst>
              <p:ext uri="{D42A27DB-BD31-4B8C-83A1-F6EECF244321}">
                <p14:modId xmlns:p14="http://schemas.microsoft.com/office/powerpoint/2010/main" val="2439563127"/>
              </p:ext>
            </p:extLst>
          </p:nvPr>
        </p:nvGraphicFramePr>
        <p:xfrm>
          <a:off x="1077086" y="2047373"/>
          <a:ext cx="9932290" cy="434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2519604" y="1962246"/>
            <a:ext cx="1845643" cy="589090"/>
            <a:chOff x="2701190" y="1056829"/>
            <a:chExt cx="1452573" cy="589090"/>
          </a:xfrm>
        </p:grpSpPr>
        <p:sp>
          <p:nvSpPr>
            <p:cNvPr id="5" name="TextBox 4"/>
            <p:cNvSpPr txBox="1"/>
            <p:nvPr/>
          </p:nvSpPr>
          <p:spPr>
            <a:xfrm>
              <a:off x="3307875" y="1056829"/>
              <a:ext cx="23919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81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6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3314370" y="806526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6211082" y="4498672"/>
            <a:ext cx="1848719" cy="589090"/>
            <a:chOff x="6389270" y="2769805"/>
            <a:chExt cx="1452573" cy="589090"/>
          </a:xfrm>
        </p:grpSpPr>
        <p:sp>
          <p:nvSpPr>
            <p:cNvPr id="8" name="TextBox 7"/>
            <p:cNvSpPr txBox="1"/>
            <p:nvPr/>
          </p:nvSpPr>
          <p:spPr>
            <a:xfrm>
              <a:off x="7033443" y="2769805"/>
              <a:ext cx="15567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l-G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  <a:sym typeface="Calibri"/>
                </a:rPr>
                <a:t>6</a:t>
              </a:r>
              <a:endParaRPr kumimoji="0" lang="el-GR" sz="1800" b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 Narrow" panose="020B0604020202020204" pitchFamily="34" charset="0"/>
                <a:cs typeface="Arial Narrow" panose="020B0604020202020204" pitchFamily="34" charset="0"/>
                <a:sym typeface="Calibri"/>
              </a:endParaRPr>
            </a:p>
          </p:txBody>
        </p:sp>
        <p:sp>
          <p:nvSpPr>
            <p:cNvPr id="9" name="Δεξιό άγκιστρο 3">
              <a:extLst>
                <a:ext uri="{FF2B5EF4-FFF2-40B4-BE49-F238E27FC236}">
                  <a16:creationId xmlns:a16="http://schemas.microsoft.com/office/drawing/2014/main" id="{6CCD3D92-C9CF-064E-91F7-EE8B1B81FB2F}"/>
                </a:ext>
              </a:extLst>
            </p:cNvPr>
            <p:cNvSpPr/>
            <p:nvPr/>
          </p:nvSpPr>
          <p:spPr>
            <a:xfrm rot="16200000">
              <a:off x="7002450" y="2519502"/>
              <a:ext cx="226213" cy="1452573"/>
            </a:xfrm>
            <a:prstGeom prst="rightBrac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805A0EF-4FD5-45CC-AC36-48E59D252274}"/>
              </a:ext>
            </a:extLst>
          </p:cNvPr>
          <p:cNvSpPr txBox="1"/>
          <p:nvPr/>
        </p:nvSpPr>
        <p:spPr>
          <a:xfrm>
            <a:off x="250166" y="1117216"/>
            <a:ext cx="558101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b="1" dirty="0">
                <a:solidFill>
                  <a:srgbClr val="9D90A0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ΕΙΚΟΝΑ-ΔΗΜΟΦΙΛΙΑ ΤΟΥ ΡΑΛΛΥ ΑΚΡΟΠΟΛΙΣ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D90A0">
                  <a:lumMod val="50000"/>
                </a:srgbClr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1600" b="0" i="1" dirty="0">
                <a:solidFill>
                  <a:srgbClr val="00113C"/>
                </a:solidFill>
                <a:latin typeface="Arial Narrow" charset="0"/>
                <a:ea typeface="Arial Narrow" charset="0"/>
                <a:cs typeface="Arial Narrow" charset="0"/>
              </a:rPr>
              <a:t>Ποια είναι η γενική εικόνα που έχετε για τον θεσμό του Ράλλυ Ακρόπολις;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9318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1184</Words>
  <Application>Microsoft Office PowerPoint</Application>
  <PresentationFormat>Widescreen</PresentationFormat>
  <Paragraphs>152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Narrow</vt:lpstr>
      <vt:lpstr>Arial Nova Light</vt:lpstr>
      <vt:lpstr>Book Antiqua</vt:lpstr>
      <vt:lpstr>Calibri</vt:lpstr>
      <vt:lpstr>Calibri Light</vt:lpstr>
      <vt:lpstr>Century Gothic</vt:lpstr>
      <vt:lpstr>Georgia Pro Cond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12% | το ποσοστό του ελληνικού κοινού που παρακολουθεί πιο στενά τον μηχανοκίνητο αθλητισμό</vt:lpstr>
      <vt:lpstr>Το προφίλ των φίλων του μηχανοκίνητου αθλητισμού | Κυρίως άνδρες, νεαρής και μέσης ηλικίας, κάτοικοι των Αθηνών, που ανήκουν στα μεσαία-ανώτερα οικονομικά στρώματα</vt:lpstr>
      <vt:lpstr>PowerPoint Presentation</vt:lpstr>
      <vt:lpstr>9 στους 10 πολίτες έχουν, τουλάχιστον, ακουστά το Ράλλυ Ακρόπολις | 43% δηλώνει ότι γνωρίζει πολλά ή αρκετά για τον θεσμό</vt:lpstr>
      <vt:lpstr>Κοινά που γνωρίζουν περισσότερα για το Ράλλυ Ακρόπολις | άνδρες, μεγαλύτερες ηλικίες και μεσαία-ανώτερα οικονομικά στρώματα που κατοικούν στην Αττική</vt:lpstr>
      <vt:lpstr>Ράλλυ Ακρόπολις: υψηλή δημοφιλία στο σύνολο της κοινωνίας | 81% με θετική γνώμη</vt:lpstr>
      <vt:lpstr>Υψηλή δημοφιλία σε όλα τα κοινωνικά στρώματα | 75% η χαμηλότερη επίδοση</vt:lpstr>
      <vt:lpstr>Οι διαβαθμίσεις της απήχησης του Ράλλυ Ακρόπολις | Η θετική εντύπωση, το αυξημένο ενδιαφέρον και ο πυρήνας</vt:lpstr>
      <vt:lpstr>PowerPoint Presentation</vt:lpstr>
      <vt:lpstr>56% των πολιτών γνώριζαν για την επιστροφή του Ράλλυ Ακρόπολις στο WRC μετά από 8 χρόνια</vt:lpstr>
      <vt:lpstr>72% της κοινωνίας δηλώνει ικανοποίηση για την επιστροφή του Ράλλυ Ακρόπολις στο WRC</vt:lpstr>
      <vt:lpstr>Απόλυτη (93%) η ικανοποίηση στους φίλους του μηχανοκίνητου αθλητισμού | υψηλή η ικανοποίηση (81%) και στις ηλικίες (65+) με μνήμες από τα παλιά</vt:lpstr>
      <vt:lpstr>Αναγνωρίζεται η συμβολή της Πολιτείας στην επιστροφή του Ράλλυ Ακρόπολις | ειδικότερα από το κοινό του μηχανοκίνητου</vt:lpstr>
      <vt:lpstr>PowerPoint Presentation</vt:lpstr>
      <vt:lpstr>Περίπου 6 στους 10 είδαν στιγμιότυπα από το φετινό Ράλλυ Ακρόπολις | το διαδίκτυο μπαίνει δυναμικά στο παιχνίδι</vt:lpstr>
      <vt:lpstr>Η πλειοψηφία (53%) κρίνει θετικά τη φετινή διοργάνωση | με το % αυτό να ανέρχεται στο 85% ανάμεσα σε όσους εκφέρουν άποψη</vt:lpstr>
      <vt:lpstr>Ιδιαιτέρως επιτυχημένη η φετινή διοργάνωση για όσους είδαν στιγμιότυπα | 90% στην Τηλεόραση και 74% στο Διαδίκτυο</vt:lpstr>
      <vt:lpstr>PowerPoint Presentation</vt:lpstr>
      <vt:lpstr>7 στους 10 συμφωνούν με την αξιοποίηση κεντρικών σημείων πόλεων | στις μεγάλες αθλητικές διοργανώσεις – με πλειοψηφικά % και οι κάτοικοι της Αττικής</vt:lpstr>
      <vt:lpstr>Το 87% συμφωνεί με τη διεκδίκηση και διοργάνωση διεθνών αθλητικών γεγονότων | διαταξική και διακομματική στήριξη</vt:lpstr>
      <vt:lpstr>PowerPoint Presentation</vt:lpstr>
      <vt:lpstr>ΚΕΝΤΡΙΚΑ ΣΥΜΠΕΡΑΣΜΑΤΑ Το Ράλλυ Ακρόπολις επέστρεψε δυναμικά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Routzounis</dc:creator>
  <cp:lastModifiedBy>Alexis Routzounis</cp:lastModifiedBy>
  <cp:revision>298</cp:revision>
  <dcterms:created xsi:type="dcterms:W3CDTF">2021-10-02T08:16:54Z</dcterms:created>
  <dcterms:modified xsi:type="dcterms:W3CDTF">2021-11-30T23:18:46Z</dcterms:modified>
</cp:coreProperties>
</file>